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020" r:id="rId2"/>
    <p:sldId id="956" r:id="rId3"/>
    <p:sldId id="1019" r:id="rId4"/>
    <p:sldId id="1021" r:id="rId5"/>
    <p:sldId id="1027" r:id="rId6"/>
    <p:sldId id="1028" r:id="rId7"/>
    <p:sldId id="1029" r:id="rId8"/>
    <p:sldId id="1030" r:id="rId9"/>
    <p:sldId id="1031" r:id="rId10"/>
    <p:sldId id="1032" r:id="rId11"/>
    <p:sldId id="1033" r:id="rId12"/>
    <p:sldId id="1023" r:id="rId13"/>
    <p:sldId id="1024" r:id="rId14"/>
    <p:sldId id="1025" r:id="rId15"/>
    <p:sldId id="1035" r:id="rId16"/>
    <p:sldId id="1026" r:id="rId17"/>
    <p:sldId id="1034" r:id="rId18"/>
    <p:sldId id="771" r:id="rId19"/>
  </p:sldIdLst>
  <p:sldSz cx="9144000" cy="5221288"/>
  <p:notesSz cx="6797675" cy="98726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B200"/>
    <a:srgbClr val="FFB202"/>
    <a:srgbClr val="989898"/>
    <a:srgbClr val="FF0066"/>
    <a:srgbClr val="CC0000"/>
    <a:srgbClr val="8C64FC"/>
    <a:srgbClr val="FFB5B3"/>
    <a:srgbClr val="FF5C0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0" autoAdjust="0"/>
    <p:restoredTop sz="89867" autoAdjust="0"/>
  </p:normalViewPr>
  <p:slideViewPr>
    <p:cSldViewPr snapToGrid="0">
      <p:cViewPr varScale="1">
        <p:scale>
          <a:sx n="53" d="100"/>
          <a:sy n="53" d="100"/>
        </p:scale>
        <p:origin x="476" y="36"/>
      </p:cViewPr>
      <p:guideLst>
        <p:guide orient="horz" pos="16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722" y="276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342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3" tIns="47392" rIns="94783" bIns="47392" numCol="1" anchor="t" anchorCtr="0" compatLnSpc="1">
            <a:prstTxWarp prst="textNoShape">
              <a:avLst/>
            </a:prstTxWarp>
          </a:bodyPr>
          <a:lstStyle>
            <a:lvl1pPr defTabSz="949921">
              <a:defRPr sz="11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334" y="2"/>
            <a:ext cx="2941302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3" tIns="47392" rIns="94783" bIns="47392" numCol="1" anchor="t" anchorCtr="0" compatLnSpc="1">
            <a:prstTxWarp prst="textNoShape">
              <a:avLst/>
            </a:prstTxWarp>
          </a:bodyPr>
          <a:lstStyle>
            <a:lvl1pPr algn="r" defTabSz="949921">
              <a:defRPr sz="11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24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973"/>
            <a:ext cx="2944342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3" tIns="47392" rIns="94783" bIns="47392" numCol="1" anchor="b" anchorCtr="0" compatLnSpc="1">
            <a:prstTxWarp prst="textNoShape">
              <a:avLst/>
            </a:prstTxWarp>
          </a:bodyPr>
          <a:lstStyle>
            <a:lvl1pPr defTabSz="949921">
              <a:defRPr sz="11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24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334" y="9374973"/>
            <a:ext cx="2941302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3" tIns="47392" rIns="94783" bIns="47392" numCol="1" anchor="b" anchorCtr="0" compatLnSpc="1">
            <a:prstTxWarp prst="textNoShape">
              <a:avLst/>
            </a:prstTxWarp>
          </a:bodyPr>
          <a:lstStyle>
            <a:lvl1pPr algn="r" defTabSz="949921">
              <a:defRPr sz="1100"/>
            </a:lvl1pPr>
          </a:lstStyle>
          <a:p>
            <a:pPr>
              <a:defRPr/>
            </a:pPr>
            <a:fld id="{650B9BA4-F86A-4450-8FDC-9FA07012677B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32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342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3" tIns="47392" rIns="94783" bIns="47392" numCol="1" anchor="t" anchorCtr="0" compatLnSpc="1">
            <a:prstTxWarp prst="textNoShape">
              <a:avLst/>
            </a:prstTxWarp>
          </a:bodyPr>
          <a:lstStyle>
            <a:lvl1pPr defTabSz="949921">
              <a:defRPr sz="11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334" y="2"/>
            <a:ext cx="2941302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3" tIns="47392" rIns="94783" bIns="47392" numCol="1" anchor="t" anchorCtr="0" compatLnSpc="1">
            <a:prstTxWarp prst="textNoShape">
              <a:avLst/>
            </a:prstTxWarp>
          </a:bodyPr>
          <a:lstStyle>
            <a:lvl1pPr algn="r" defTabSz="949921">
              <a:defRPr sz="11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3988" y="738188"/>
            <a:ext cx="64897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943" y="4687487"/>
            <a:ext cx="5441789" cy="44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3" tIns="47392" rIns="94783" bIns="47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noProof="0" smtClean="0"/>
              <a:t>Klik om de opmaakprofielen van de modeltekst te bewerken</a:t>
            </a:r>
          </a:p>
          <a:p>
            <a:pPr lvl="1"/>
            <a:r>
              <a:rPr lang="nl-BE" noProof="0" smtClean="0"/>
              <a:t>Tweede niveau</a:t>
            </a:r>
          </a:p>
          <a:p>
            <a:pPr lvl="2"/>
            <a:r>
              <a:rPr lang="nl-BE" noProof="0" smtClean="0"/>
              <a:t>Derde niveau</a:t>
            </a:r>
          </a:p>
          <a:p>
            <a:pPr lvl="3"/>
            <a:r>
              <a:rPr lang="nl-BE" noProof="0" smtClean="0"/>
              <a:t>Vierde niveau</a:t>
            </a:r>
          </a:p>
          <a:p>
            <a:pPr lvl="4"/>
            <a:r>
              <a:rPr lang="nl-BE" noProof="0" smtClean="0"/>
              <a:t>Vijfde niveau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973"/>
            <a:ext cx="2944342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3" tIns="47392" rIns="94783" bIns="47392" numCol="1" anchor="b" anchorCtr="0" compatLnSpc="1">
            <a:prstTxWarp prst="textNoShape">
              <a:avLst/>
            </a:prstTxWarp>
          </a:bodyPr>
          <a:lstStyle>
            <a:lvl1pPr defTabSz="949921">
              <a:defRPr sz="11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334" y="9374973"/>
            <a:ext cx="2941302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3" tIns="47392" rIns="94783" bIns="47392" numCol="1" anchor="b" anchorCtr="0" compatLnSpc="1">
            <a:prstTxWarp prst="textNoShape">
              <a:avLst/>
            </a:prstTxWarp>
          </a:bodyPr>
          <a:lstStyle>
            <a:lvl1pPr algn="r" defTabSz="949921">
              <a:defRPr sz="1100"/>
            </a:lvl1pPr>
          </a:lstStyle>
          <a:p>
            <a:pPr>
              <a:defRPr/>
            </a:pPr>
            <a:fld id="{87F4CADF-B6A5-43E5-8D61-B97151CDA5C9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7455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82604-185F-43B8-B011-06420D639182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8635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b="0" i="1" dirty="0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277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267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nl-NL" sz="1400" i="1" dirty="0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398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endParaRPr lang="nl-NL" sz="1000" dirty="0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537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sz="1400" dirty="0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2525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52016" y="9379030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070C524-A598-4677-A918-FC2EDC320F75}" type="slidenum">
              <a:rPr lang="en-US" sz="1200" smtClean="0">
                <a:solidFill>
                  <a:srgbClr val="0F2B1E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 smtClean="0">
              <a:solidFill>
                <a:srgbClr val="0F2B1E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61925" y="742950"/>
            <a:ext cx="6478588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87802"/>
            <a:ext cx="4984962" cy="44426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endParaRPr lang="nl-NL" dirty="0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1784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nl-NL" sz="1400" dirty="0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3812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nl-NL" sz="1400" dirty="0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8373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53988" y="738188"/>
            <a:ext cx="6489700" cy="3705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="0" u="none" baseline="0" noProof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F4CADF-B6A5-43E5-8D61-B97151CDA5C9}" type="slidenum">
              <a:rPr lang="nl-BE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3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F4CADF-B6A5-43E5-8D61-B97151CDA5C9}" type="slidenum">
              <a:rPr lang="nl-BE" smtClean="0"/>
              <a:pPr>
                <a:defRPr/>
              </a:pPr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787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F4CADF-B6A5-43E5-8D61-B97151CDA5C9}" type="slidenum">
              <a:rPr lang="nl-BE" smtClean="0"/>
              <a:pPr>
                <a:defRPr/>
              </a:pPr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787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nl-NL" sz="1400" i="1" dirty="0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5883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sz="1400" dirty="0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0086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z="1400" i="1" dirty="0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6339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sz="1600" b="0" i="1" dirty="0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0940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sz="1600" dirty="0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4701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b="0" dirty="0" smtClean="0"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845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2007"/>
            <a:ext cx="7772400" cy="111919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58731"/>
            <a:ext cx="6400800" cy="13343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A98D-7485-46AC-A6FA-2B161324A4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AF8F-E0FB-41D9-BF36-AFC681D34E1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8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A98D-7485-46AC-A6FA-2B161324A4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AF8F-E0FB-41D9-BF36-AFC681D34E1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9095"/>
            <a:ext cx="2057400" cy="4455016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9095"/>
            <a:ext cx="6019800" cy="4455016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A98D-7485-46AC-A6FA-2B161324A4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AF8F-E0FB-41D9-BF36-AFC681D34E1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6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09573"/>
            <a:ext cx="8229600" cy="4454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9F29A-8713-4DCE-AC60-90F4FADC1CA1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A98D-7485-46AC-A6FA-2B161324A4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AF8F-E0FB-41D9-BF36-AFC681D34E1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3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55161"/>
            <a:ext cx="7772400" cy="10370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213005"/>
            <a:ext cx="7772400" cy="1142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A98D-7485-46AC-A6FA-2B161324A4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AF8F-E0FB-41D9-BF36-AFC681D34E1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1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18324"/>
            <a:ext cx="4038600" cy="34458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18324"/>
            <a:ext cx="4038600" cy="34458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A98D-7485-46AC-A6FA-2B161324A4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AF8F-E0FB-41D9-BF36-AFC681D34E1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68747"/>
            <a:ext cx="4040188" cy="4870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55825"/>
            <a:ext cx="4040188" cy="30082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168747"/>
            <a:ext cx="4041775" cy="4870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1655825"/>
            <a:ext cx="4041775" cy="30082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A98D-7485-46AC-A6FA-2B161324A4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AF8F-E0FB-41D9-BF36-AFC681D34E1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6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A98D-7485-46AC-A6FA-2B161324A4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AF8F-E0FB-41D9-BF36-AFC681D34E1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A98D-7485-46AC-A6FA-2B161324A4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AF8F-E0FB-41D9-BF36-AFC681D34E1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07885"/>
            <a:ext cx="3008313" cy="8847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7908"/>
            <a:ext cx="5111750" cy="445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092603"/>
            <a:ext cx="3008313" cy="35715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A98D-7485-46AC-A6FA-2B161324A4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AF8F-E0FB-41D9-BF36-AFC681D34E1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54902"/>
            <a:ext cx="5486400" cy="4314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6532"/>
            <a:ext cx="5486400" cy="3132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86383"/>
            <a:ext cx="5486400" cy="6127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A98D-7485-46AC-A6FA-2B161324A4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AF8F-E0FB-41D9-BF36-AFC681D34E1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8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9093"/>
            <a:ext cx="8229600" cy="870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18324"/>
            <a:ext cx="8229600" cy="3445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839384"/>
            <a:ext cx="2133600" cy="277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92A98D-7485-46AC-A6FA-2B161324A48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839384"/>
            <a:ext cx="2895600" cy="277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839384"/>
            <a:ext cx="2133600" cy="277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442AF8F-E0FB-41D9-BF36-AFC681D34E1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fgeronde rechthoek 2"/>
          <p:cNvSpPr>
            <a:spLocks noChangeArrowheads="1"/>
          </p:cNvSpPr>
          <p:nvPr/>
        </p:nvSpPr>
        <p:spPr bwMode="auto">
          <a:xfrm>
            <a:off x="5688013" y="542676"/>
            <a:ext cx="3136900" cy="987452"/>
          </a:xfrm>
          <a:prstGeom prst="roundRect">
            <a:avLst>
              <a:gd name="adj" fmla="val 16667"/>
            </a:avLst>
          </a:prstGeom>
          <a:solidFill>
            <a:srgbClr val="9EBF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 dirty="0"/>
          </a:p>
        </p:txBody>
      </p:sp>
      <p:sp>
        <p:nvSpPr>
          <p:cNvPr id="47107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BE" dirty="0" smtClean="0"/>
              <a:t>Beheersovereenkomst </a:t>
            </a:r>
            <a:br>
              <a:rPr lang="nl-BE" dirty="0" smtClean="0"/>
            </a:br>
            <a:r>
              <a:rPr lang="nl-BE" dirty="0" smtClean="0"/>
              <a:t>2012-2016</a:t>
            </a:r>
          </a:p>
        </p:txBody>
      </p:sp>
      <p:sp>
        <p:nvSpPr>
          <p:cNvPr id="47108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BE" dirty="0" smtClean="0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42"/>
          <a:stretch>
            <a:fillRect/>
          </a:stretch>
        </p:blipFill>
        <p:spPr bwMode="auto">
          <a:xfrm>
            <a:off x="0" y="28052"/>
            <a:ext cx="9144000" cy="52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EBF0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hoek 7"/>
          <p:cNvSpPr/>
          <p:nvPr/>
        </p:nvSpPr>
        <p:spPr>
          <a:xfrm>
            <a:off x="3905249" y="542676"/>
            <a:ext cx="5238751" cy="81915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n-GB" sz="2800" b="1" dirty="0" smtClean="0">
                <a:solidFill>
                  <a:schemeClr val="bg1"/>
                </a:solidFill>
                <a:cs typeface="Arial" pitchFamily="34" charset="0"/>
              </a:rPr>
              <a:t>Implementing a new Strategy… </a:t>
            </a:r>
            <a:br>
              <a:rPr lang="en-GB" sz="2800" b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GB" sz="2800" b="1" dirty="0" smtClean="0">
                <a:solidFill>
                  <a:srgbClr val="FF0000"/>
                </a:solidFill>
                <a:cs typeface="Arial" pitchFamily="34" charset="0"/>
              </a:rPr>
              <a:t>“</a:t>
            </a:r>
            <a:r>
              <a:rPr lang="en-GB" sz="2800" b="1" i="1" dirty="0" smtClean="0">
                <a:solidFill>
                  <a:srgbClr val="FF0000"/>
                </a:solidFill>
                <a:cs typeface="Arial" pitchFamily="34" charset="0"/>
              </a:rPr>
              <a:t>Change management applied!” </a:t>
            </a:r>
          </a:p>
          <a:p>
            <a:pPr algn="ctr"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210422" y="1609868"/>
            <a:ext cx="1933575" cy="2151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b="1" dirty="0">
              <a:latin typeface="Century Gothic" pitchFamily="34" charset="0"/>
            </a:endParaRPr>
          </a:p>
          <a:p>
            <a:pPr>
              <a:defRPr/>
            </a:pPr>
            <a:r>
              <a:rPr lang="nl-BE" b="1" dirty="0" smtClean="0">
                <a:cs typeface="Arial" pitchFamily="34" charset="0"/>
              </a:rPr>
              <a:t>Geert</a:t>
            </a:r>
            <a:r>
              <a:rPr lang="nl-BE" sz="1800" b="1" dirty="0" smtClean="0">
                <a:cs typeface="Arial" pitchFamily="34" charset="0"/>
              </a:rPr>
              <a:t> </a:t>
            </a:r>
            <a:r>
              <a:rPr lang="nl-BE" sz="1800" b="1" dirty="0">
                <a:cs typeface="Arial" pitchFamily="34" charset="0"/>
              </a:rPr>
              <a:t>De </a:t>
            </a:r>
            <a:r>
              <a:rPr lang="nl-BE" sz="1800" b="1" dirty="0" err="1">
                <a:cs typeface="Arial" pitchFamily="34" charset="0"/>
              </a:rPr>
              <a:t>Preter</a:t>
            </a:r>
            <a:endParaRPr lang="nl-BE" sz="1800" b="1" dirty="0">
              <a:cs typeface="Arial" pitchFamily="34" charset="0"/>
            </a:endParaRPr>
          </a:p>
          <a:p>
            <a:pPr algn="ctr">
              <a:defRPr/>
            </a:pPr>
            <a:endParaRPr lang="nl-BE" dirty="0"/>
          </a:p>
        </p:txBody>
      </p:sp>
      <p:sp>
        <p:nvSpPr>
          <p:cNvPr id="10" name="Rechthoek 9"/>
          <p:cNvSpPr/>
          <p:nvPr/>
        </p:nvSpPr>
        <p:spPr>
          <a:xfrm>
            <a:off x="7210423" y="1921704"/>
            <a:ext cx="1933575" cy="2133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b="1" dirty="0">
              <a:latin typeface="Century Gothic" pitchFamily="34" charset="0"/>
            </a:endParaRPr>
          </a:p>
          <a:p>
            <a:pPr>
              <a:defRPr/>
            </a:pPr>
            <a:r>
              <a:rPr lang="nl-BE" b="1" dirty="0" smtClean="0">
                <a:cs typeface="Arial" pitchFamily="34" charset="0"/>
              </a:rPr>
              <a:t>@ </a:t>
            </a:r>
            <a:r>
              <a:rPr lang="nl-BE" b="1" dirty="0" err="1" smtClean="0">
                <a:cs typeface="Arial" pitchFamily="34" charset="0"/>
              </a:rPr>
              <a:t>vrt</a:t>
            </a:r>
            <a:r>
              <a:rPr lang="nl-BE" b="1" dirty="0" smtClean="0">
                <a:cs typeface="Arial" pitchFamily="34" charset="0"/>
              </a:rPr>
              <a:t> 	</a:t>
            </a:r>
            <a:r>
              <a:rPr lang="nl-BE" sz="1400" b="1" dirty="0" smtClean="0">
                <a:cs typeface="Arial" pitchFamily="34" charset="0"/>
              </a:rPr>
              <a:t>25-04-2013</a:t>
            </a:r>
            <a:endParaRPr lang="nl-BE" sz="1400" b="1" dirty="0">
              <a:cs typeface="Arial" pitchFamily="34" charset="0"/>
            </a:endParaRPr>
          </a:p>
          <a:p>
            <a:pPr algn="ctr">
              <a:defRPr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67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9" descr="kinder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1322761"/>
            <a:ext cx="6337299" cy="3619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 txBox="1">
            <a:spLocks/>
          </p:cNvSpPr>
          <p:nvPr/>
        </p:nvSpPr>
        <p:spPr>
          <a:xfrm>
            <a:off x="2752724" y="209093"/>
            <a:ext cx="6391275" cy="87021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But … personal </a:t>
            </a:r>
            <a:r>
              <a:rPr lang="nl-BE" sz="3200" dirty="0" err="1" smtClean="0">
                <a:solidFill>
                  <a:schemeClr val="bg1"/>
                </a:solidFill>
              </a:rPr>
              <a:t>differences</a:t>
            </a:r>
            <a:r>
              <a:rPr lang="nl-BE" sz="3200" dirty="0" smtClean="0">
                <a:solidFill>
                  <a:schemeClr val="bg1"/>
                </a:solidFill>
              </a:rPr>
              <a:t>!</a:t>
            </a:r>
            <a:endParaRPr lang="nl-B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85" y="3371533"/>
            <a:ext cx="2344226" cy="156281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33131" name="Picture 11" descr="ivoren_tor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1486060"/>
            <a:ext cx="2904116" cy="15628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4" name="Picture 14" descr="feedback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86" y="3371532"/>
            <a:ext cx="1772735" cy="1562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3"/>
          <p:cNvSpPr txBox="1">
            <a:spLocks/>
          </p:cNvSpPr>
          <p:nvPr/>
        </p:nvSpPr>
        <p:spPr>
          <a:xfrm>
            <a:off x="2752724" y="209093"/>
            <a:ext cx="6391275" cy="87021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GB" sz="2800" smtClean="0">
                <a:solidFill>
                  <a:schemeClr val="bg1"/>
                </a:solidFill>
              </a:rPr>
              <a:t>Points of contact – Systemize Feedback!</a:t>
            </a: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01" y="1486058"/>
            <a:ext cx="2297763" cy="156281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3" y="3371533"/>
            <a:ext cx="1647119" cy="156281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72" y="1486058"/>
            <a:ext cx="2662239" cy="15628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32" y="3371533"/>
            <a:ext cx="2623707" cy="156281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592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8" descr="creativiteit_la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007538"/>
            <a:ext cx="2962275" cy="1504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AutoShape 10"/>
          <p:cNvSpPr>
            <a:spLocks noChangeArrowheads="1"/>
          </p:cNvSpPr>
          <p:nvPr/>
        </p:nvSpPr>
        <p:spPr bwMode="auto">
          <a:xfrm>
            <a:off x="3779839" y="2391882"/>
            <a:ext cx="935037" cy="72397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4341" name="Picture 11" descr="operational_excellence_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6" y="1826243"/>
            <a:ext cx="3609975" cy="2052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1465263" y="3738298"/>
            <a:ext cx="1954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BE" dirty="0" err="1" smtClean="0">
                <a:solidFill>
                  <a:prstClr val="black"/>
                </a:solidFill>
              </a:rPr>
              <a:t>Creative</a:t>
            </a:r>
            <a:endParaRPr lang="nl-NL" dirty="0" smtClean="0">
              <a:solidFill>
                <a:prstClr val="black"/>
              </a:solidFill>
            </a:endParaRPr>
          </a:p>
        </p:txBody>
      </p:sp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6372226" y="4041664"/>
            <a:ext cx="1954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BE" dirty="0" err="1" smtClean="0">
                <a:solidFill>
                  <a:prstClr val="black"/>
                </a:solidFill>
              </a:rPr>
              <a:t>Efficient</a:t>
            </a:r>
            <a:endParaRPr lang="nl-NL" dirty="0" smtClean="0">
              <a:solidFill>
                <a:prstClr val="black"/>
              </a:solidFill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2752724" y="209093"/>
            <a:ext cx="6391275" cy="87021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nl-BE" sz="3200" dirty="0" err="1" smtClean="0">
                <a:solidFill>
                  <a:schemeClr val="bg1"/>
                </a:solidFill>
              </a:rPr>
              <a:t>Example</a:t>
            </a:r>
            <a:r>
              <a:rPr lang="nl-BE" sz="3200" dirty="0" smtClean="0">
                <a:solidFill>
                  <a:schemeClr val="bg1"/>
                </a:solidFill>
              </a:rPr>
              <a:t>: Goals of the VRT</a:t>
            </a:r>
            <a:endParaRPr lang="nl-B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7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3995739" y="2391882"/>
            <a:ext cx="935037" cy="72397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5364" name="Picture 6" descr="creati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85725"/>
            <a:ext cx="3059112" cy="2329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7" descr="beloofd is beloof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1733178"/>
            <a:ext cx="3322637" cy="2059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465263" y="4156484"/>
            <a:ext cx="1954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BE" dirty="0" smtClean="0">
                <a:solidFill>
                  <a:prstClr val="black"/>
                </a:solidFill>
              </a:rPr>
              <a:t>Thinking </a:t>
            </a:r>
            <a:r>
              <a:rPr lang="nl-BE" dirty="0" err="1" smtClean="0">
                <a:solidFill>
                  <a:prstClr val="black"/>
                </a:solidFill>
              </a:rPr>
              <a:t>along</a:t>
            </a:r>
            <a:endParaRPr lang="nl-NL" dirty="0" smtClean="0">
              <a:solidFill>
                <a:prstClr val="black"/>
              </a:solidFill>
            </a:endParaRP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6084888" y="4156484"/>
            <a:ext cx="2591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BE" dirty="0" err="1" smtClean="0">
                <a:solidFill>
                  <a:prstClr val="black"/>
                </a:solidFill>
              </a:rPr>
              <a:t>Satisfy</a:t>
            </a:r>
            <a:r>
              <a:rPr lang="nl-BE" dirty="0" smtClean="0">
                <a:solidFill>
                  <a:prstClr val="black"/>
                </a:solidFill>
              </a:rPr>
              <a:t> </a:t>
            </a:r>
            <a:r>
              <a:rPr lang="nl-BE" dirty="0" err="1" smtClean="0">
                <a:solidFill>
                  <a:prstClr val="black"/>
                </a:solidFill>
              </a:rPr>
              <a:t>engagements</a:t>
            </a:r>
            <a:endParaRPr lang="nl-NL" dirty="0" smtClean="0">
              <a:solidFill>
                <a:prstClr val="black"/>
              </a:solidFill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2752724" y="209093"/>
            <a:ext cx="6391275" cy="87021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nl-BE" sz="3200" dirty="0" err="1">
                <a:solidFill>
                  <a:schemeClr val="bg1"/>
                </a:solidFill>
              </a:rPr>
              <a:t>Example</a:t>
            </a:r>
            <a:r>
              <a:rPr lang="nl-BE" sz="3200" dirty="0">
                <a:solidFill>
                  <a:schemeClr val="bg1"/>
                </a:solidFill>
              </a:rPr>
              <a:t>: </a:t>
            </a:r>
            <a:r>
              <a:rPr lang="nl-BE" sz="3200" dirty="0" err="1" smtClean="0">
                <a:solidFill>
                  <a:schemeClr val="bg1"/>
                </a:solidFill>
              </a:rPr>
              <a:t>Expectations</a:t>
            </a:r>
            <a:r>
              <a:rPr lang="nl-BE" sz="3200" dirty="0" smtClean="0">
                <a:solidFill>
                  <a:schemeClr val="bg1"/>
                </a:solidFill>
              </a:rPr>
              <a:t> of Technology</a:t>
            </a:r>
            <a:endParaRPr lang="nl-B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779839" y="2391882"/>
            <a:ext cx="935037" cy="72397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6388" name="Picture 7" descr="inspirer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843164"/>
            <a:ext cx="3205162" cy="1854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8" descr="excell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6" y="1514416"/>
            <a:ext cx="3368675" cy="256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1187451" y="3938931"/>
            <a:ext cx="1954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BE" dirty="0" err="1" smtClean="0">
                <a:solidFill>
                  <a:prstClr val="black"/>
                </a:solidFill>
              </a:rPr>
              <a:t>Inspire</a:t>
            </a:r>
            <a:endParaRPr lang="nl-NL" dirty="0" smtClean="0">
              <a:solidFill>
                <a:prstClr val="black"/>
              </a:solidFill>
            </a:endParaRP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5318126" y="4218124"/>
            <a:ext cx="3368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BE" dirty="0" err="1" smtClean="0">
                <a:solidFill>
                  <a:prstClr val="black"/>
                </a:solidFill>
              </a:rPr>
              <a:t>Predictable</a:t>
            </a:r>
            <a:r>
              <a:rPr lang="nl-BE" dirty="0" smtClean="0">
                <a:solidFill>
                  <a:prstClr val="black"/>
                </a:solidFill>
              </a:rPr>
              <a:t> </a:t>
            </a:r>
            <a:r>
              <a:rPr lang="nl-BE" dirty="0" err="1" smtClean="0">
                <a:solidFill>
                  <a:prstClr val="black"/>
                </a:solidFill>
              </a:rPr>
              <a:t>reliability</a:t>
            </a:r>
            <a:endParaRPr lang="nl-NL" dirty="0" smtClean="0">
              <a:solidFill>
                <a:prstClr val="black"/>
              </a:solidFill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2752724" y="209093"/>
            <a:ext cx="6391275" cy="87021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nl-BE" sz="3200" dirty="0" err="1" smtClean="0">
                <a:solidFill>
                  <a:schemeClr val="bg1"/>
                </a:solidFill>
              </a:rPr>
              <a:t>Exp</a:t>
            </a:r>
            <a:r>
              <a:rPr lang="nl-BE" sz="3200" dirty="0" smtClean="0">
                <a:solidFill>
                  <a:schemeClr val="bg1"/>
                </a:solidFill>
              </a:rPr>
              <a:t>: </a:t>
            </a:r>
            <a:r>
              <a:rPr lang="nl-BE" sz="3200" dirty="0" err="1" smtClean="0">
                <a:solidFill>
                  <a:schemeClr val="bg1"/>
                </a:solidFill>
              </a:rPr>
              <a:t>Implementation</a:t>
            </a:r>
            <a:r>
              <a:rPr lang="nl-BE" sz="3200" dirty="0" smtClean="0">
                <a:solidFill>
                  <a:schemeClr val="bg1"/>
                </a:solidFill>
              </a:rPr>
              <a:t> </a:t>
            </a:r>
            <a:r>
              <a:rPr lang="nl-BE" sz="3200" dirty="0" err="1" smtClean="0">
                <a:solidFill>
                  <a:schemeClr val="bg1"/>
                </a:solidFill>
              </a:rPr>
              <a:t>by</a:t>
            </a:r>
            <a:r>
              <a:rPr lang="nl-BE" sz="3200" dirty="0" smtClean="0">
                <a:solidFill>
                  <a:schemeClr val="bg1"/>
                </a:solidFill>
              </a:rPr>
              <a:t> Technology</a:t>
            </a:r>
            <a:endParaRPr lang="nl-B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6054725" y="3324947"/>
            <a:ext cx="2079626" cy="109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spcBef>
                <a:spcPct val="20000"/>
              </a:spcBef>
              <a:buFont typeface="Arial" charset="0"/>
              <a:buChar char="•"/>
            </a:pPr>
            <a:r>
              <a:rPr lang="nl-BE" sz="1000" b="1" dirty="0">
                <a:latin typeface="Calibri" pitchFamily="34" charset="0"/>
              </a:rPr>
              <a:t> </a:t>
            </a:r>
            <a:r>
              <a:rPr lang="nl-BE" sz="1000" b="1" dirty="0" smtClean="0">
                <a:latin typeface="Calibri" pitchFamily="34" charset="0"/>
              </a:rPr>
              <a:t>Minimum </a:t>
            </a:r>
            <a:r>
              <a:rPr lang="nl-BE" sz="1000" b="1" dirty="0" err="1" smtClean="0">
                <a:latin typeface="Calibri" pitchFamily="34" charset="0"/>
              </a:rPr>
              <a:t>costs</a:t>
            </a:r>
            <a:endParaRPr lang="nl-BE" sz="1000" b="1" dirty="0">
              <a:latin typeface="Calibri" pitchFamily="34" charset="0"/>
            </a:endParaRPr>
          </a:p>
          <a:p>
            <a:pPr defTabSz="914400">
              <a:spcBef>
                <a:spcPct val="20000"/>
              </a:spcBef>
              <a:buFont typeface="Arial" charset="0"/>
              <a:buChar char="•"/>
            </a:pPr>
            <a:r>
              <a:rPr lang="nl-BE" sz="1000" b="1" dirty="0">
                <a:latin typeface="Calibri" pitchFamily="34" charset="0"/>
              </a:rPr>
              <a:t> </a:t>
            </a:r>
            <a:r>
              <a:rPr lang="nl-BE" sz="1000" b="1" dirty="0" smtClean="0">
                <a:latin typeface="Calibri" pitchFamily="34" charset="0"/>
              </a:rPr>
              <a:t>Minimum </a:t>
            </a:r>
            <a:r>
              <a:rPr lang="nl-BE" sz="1000" b="1" dirty="0" err="1" smtClean="0">
                <a:latin typeface="Calibri" pitchFamily="34" charset="0"/>
              </a:rPr>
              <a:t>people</a:t>
            </a:r>
            <a:endParaRPr lang="nl-NL" sz="1000" b="1" dirty="0">
              <a:latin typeface="Calibri" pitchFamily="34" charset="0"/>
            </a:endParaRPr>
          </a:p>
          <a:p>
            <a:pPr defTabSz="914400">
              <a:spcBef>
                <a:spcPct val="20000"/>
              </a:spcBef>
              <a:buFont typeface="Arial" charset="0"/>
              <a:buChar char="•"/>
            </a:pPr>
            <a:r>
              <a:rPr lang="nl-BE" sz="1000" b="1" dirty="0">
                <a:latin typeface="Calibri" pitchFamily="34" charset="0"/>
              </a:rPr>
              <a:t> </a:t>
            </a:r>
            <a:r>
              <a:rPr lang="nl-BE" sz="1000" b="1" dirty="0" smtClean="0">
                <a:latin typeface="Calibri" pitchFamily="34" charset="0"/>
              </a:rPr>
              <a:t>Outsourcing to </a:t>
            </a:r>
            <a:r>
              <a:rPr lang="nl-BE" sz="1000" b="1" dirty="0" err="1" smtClean="0">
                <a:latin typeface="Calibri" pitchFamily="34" charset="0"/>
              </a:rPr>
              <a:t>external</a:t>
            </a:r>
            <a:r>
              <a:rPr lang="nl-BE" sz="1000" b="1" dirty="0" smtClean="0">
                <a:latin typeface="Calibri" pitchFamily="34" charset="0"/>
              </a:rPr>
              <a:t> </a:t>
            </a:r>
            <a:r>
              <a:rPr lang="nl-BE" sz="1000" b="1" dirty="0" err="1" smtClean="0">
                <a:latin typeface="Calibri" pitchFamily="34" charset="0"/>
              </a:rPr>
              <a:t>parties</a:t>
            </a:r>
            <a:r>
              <a:rPr lang="nl-BE" sz="1000" b="1" dirty="0" smtClean="0">
                <a:latin typeface="Calibri" pitchFamily="34" charset="0"/>
              </a:rPr>
              <a:t> </a:t>
            </a:r>
            <a:r>
              <a:rPr lang="nl-BE" sz="1000" b="1" dirty="0">
                <a:latin typeface="Calibri" pitchFamily="34" charset="0"/>
              </a:rPr>
              <a:t>is </a:t>
            </a:r>
            <a:r>
              <a:rPr lang="nl-BE" sz="1000" b="1" dirty="0" err="1" smtClean="0">
                <a:latin typeface="Calibri" pitchFamily="34" charset="0"/>
              </a:rPr>
              <a:t>desirable</a:t>
            </a:r>
            <a:endParaRPr lang="nl-NL" sz="1000" b="1" dirty="0">
              <a:latin typeface="Calibri" pitchFamily="34" charset="0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6057901" y="2153782"/>
            <a:ext cx="2076450" cy="117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spcBef>
                <a:spcPct val="20000"/>
              </a:spcBef>
              <a:buFont typeface="Arial" charset="0"/>
              <a:buChar char="•"/>
            </a:pPr>
            <a:r>
              <a:rPr lang="nl-NL" sz="1000" b="1" dirty="0">
                <a:latin typeface="Calibri" pitchFamily="34" charset="0"/>
              </a:rPr>
              <a:t> </a:t>
            </a:r>
            <a:r>
              <a:rPr lang="nl-NL" sz="1000" b="1" dirty="0" err="1" smtClean="0">
                <a:latin typeface="Calibri" pitchFamily="34" charset="0"/>
              </a:rPr>
              <a:t>Robust</a:t>
            </a:r>
            <a:endParaRPr lang="nl-NL" sz="1000" b="1" dirty="0">
              <a:latin typeface="Calibri" pitchFamily="34" charset="0"/>
            </a:endParaRPr>
          </a:p>
          <a:p>
            <a:pPr defTabSz="914400">
              <a:spcBef>
                <a:spcPct val="20000"/>
              </a:spcBef>
              <a:buFont typeface="Arial" charset="0"/>
              <a:buChar char="•"/>
            </a:pPr>
            <a:r>
              <a:rPr lang="nl-BE" sz="1000" b="1" dirty="0">
                <a:latin typeface="Calibri" pitchFamily="34" charset="0"/>
              </a:rPr>
              <a:t> </a:t>
            </a:r>
            <a:r>
              <a:rPr lang="nl-BE" sz="1000" b="1" dirty="0" err="1" smtClean="0">
                <a:latin typeface="Calibri" pitchFamily="34" charset="0"/>
              </a:rPr>
              <a:t>Reliable</a:t>
            </a:r>
            <a:endParaRPr lang="nl-NL" sz="1000" b="1" dirty="0">
              <a:latin typeface="Calibri" pitchFamily="34" charset="0"/>
            </a:endParaRPr>
          </a:p>
          <a:p>
            <a:pPr defTabSz="914400">
              <a:spcBef>
                <a:spcPct val="20000"/>
              </a:spcBef>
              <a:buFont typeface="Arial" charset="0"/>
              <a:buChar char="•"/>
            </a:pPr>
            <a:r>
              <a:rPr lang="nl-NL" sz="1000" b="1" dirty="0">
                <a:latin typeface="Calibri" pitchFamily="34" charset="0"/>
              </a:rPr>
              <a:t> </a:t>
            </a:r>
            <a:r>
              <a:rPr lang="nl-NL" sz="1000" b="1" dirty="0" err="1" smtClean="0">
                <a:latin typeface="Calibri" pitchFamily="34" charset="0"/>
              </a:rPr>
              <a:t>Scalable</a:t>
            </a:r>
            <a:endParaRPr lang="nl-NL" sz="1000" b="1" dirty="0">
              <a:latin typeface="Calibri" pitchFamily="34" charset="0"/>
            </a:endParaRPr>
          </a:p>
          <a:p>
            <a:pPr defTabSz="914400">
              <a:spcBef>
                <a:spcPct val="20000"/>
              </a:spcBef>
              <a:buFont typeface="Arial" charset="0"/>
              <a:buChar char="•"/>
            </a:pPr>
            <a:r>
              <a:rPr lang="nl-NL" sz="1000" b="1" dirty="0">
                <a:latin typeface="Calibri" pitchFamily="34" charset="0"/>
              </a:rPr>
              <a:t> </a:t>
            </a:r>
            <a:r>
              <a:rPr lang="nl-NL" sz="1000" b="1" dirty="0" smtClean="0">
                <a:latin typeface="Calibri" pitchFamily="34" charset="0"/>
              </a:rPr>
              <a:t>‘More is </a:t>
            </a:r>
            <a:r>
              <a:rPr lang="nl-NL" sz="1000" b="1" dirty="0" err="1" smtClean="0">
                <a:latin typeface="Calibri" pitchFamily="34" charset="0"/>
              </a:rPr>
              <a:t>less</a:t>
            </a:r>
            <a:r>
              <a:rPr lang="nl-NL" sz="1000" b="1" dirty="0" smtClean="0">
                <a:latin typeface="Calibri" pitchFamily="34" charset="0"/>
              </a:rPr>
              <a:t>’</a:t>
            </a:r>
            <a:endParaRPr lang="nl-NL" sz="1000" b="1" dirty="0">
              <a:latin typeface="Calibri" pitchFamily="34" charset="0"/>
            </a:endParaRPr>
          </a:p>
          <a:p>
            <a:pPr defTabSz="914400">
              <a:spcBef>
                <a:spcPct val="20000"/>
              </a:spcBef>
              <a:buFont typeface="Arial" charset="0"/>
              <a:buChar char="•"/>
            </a:pPr>
            <a:r>
              <a:rPr lang="nl-BE" sz="1000" b="1" dirty="0">
                <a:latin typeface="Calibri" pitchFamily="34" charset="0"/>
              </a:rPr>
              <a:t> </a:t>
            </a:r>
            <a:r>
              <a:rPr lang="nl-BE" sz="1000" b="1" dirty="0" err="1" smtClean="0">
                <a:latin typeface="Calibri" pitchFamily="34" charset="0"/>
              </a:rPr>
              <a:t>Outsourcing</a:t>
            </a:r>
            <a:r>
              <a:rPr lang="nl-BE" sz="1000" b="1" dirty="0" smtClean="0">
                <a:latin typeface="Calibri" pitchFamily="34" charset="0"/>
              </a:rPr>
              <a:t> to </a:t>
            </a:r>
            <a:r>
              <a:rPr lang="nl-BE" sz="1000" b="1" dirty="0" err="1" smtClean="0">
                <a:latin typeface="Calibri" pitchFamily="34" charset="0"/>
              </a:rPr>
              <a:t>external</a:t>
            </a:r>
            <a:r>
              <a:rPr lang="nl-BE" sz="1000" b="1" dirty="0" smtClean="0">
                <a:latin typeface="Calibri" pitchFamily="34" charset="0"/>
              </a:rPr>
              <a:t> </a:t>
            </a:r>
            <a:r>
              <a:rPr lang="nl-BE" sz="1000" b="1" dirty="0" err="1" smtClean="0">
                <a:latin typeface="Calibri" pitchFamily="34" charset="0"/>
              </a:rPr>
              <a:t>parties</a:t>
            </a:r>
            <a:r>
              <a:rPr lang="nl-BE" sz="1000" b="1" dirty="0" smtClean="0">
                <a:latin typeface="Calibri" pitchFamily="34" charset="0"/>
              </a:rPr>
              <a:t> is </a:t>
            </a:r>
            <a:r>
              <a:rPr lang="nl-BE" sz="1000" b="1" dirty="0" err="1" smtClean="0">
                <a:latin typeface="Calibri" pitchFamily="34" charset="0"/>
              </a:rPr>
              <a:t>possible</a:t>
            </a:r>
            <a:endParaRPr lang="nl-NL" sz="1000" b="1" dirty="0">
              <a:latin typeface="Calibri" pitchFamily="34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995936" y="2150157"/>
            <a:ext cx="2076450" cy="11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spcBef>
                <a:spcPct val="20000"/>
              </a:spcBef>
              <a:buFont typeface="Arial" charset="0"/>
              <a:buChar char="•"/>
            </a:pPr>
            <a:r>
              <a:rPr lang="nl-NL" sz="1000" b="1" dirty="0" err="1" smtClean="0">
                <a:latin typeface="Calibri" pitchFamily="34" charset="0"/>
              </a:rPr>
              <a:t>Roll-out</a:t>
            </a:r>
            <a:r>
              <a:rPr lang="nl-NL" sz="1000" b="1" dirty="0" smtClean="0">
                <a:latin typeface="Calibri" pitchFamily="34" charset="0"/>
              </a:rPr>
              <a:t> of </a:t>
            </a:r>
            <a:r>
              <a:rPr lang="nl-NL" sz="1000" b="1" dirty="0" err="1">
                <a:latin typeface="Calibri" pitchFamily="34" charset="0"/>
              </a:rPr>
              <a:t>PoC’s</a:t>
            </a:r>
            <a:endParaRPr lang="nl-NL" sz="1000" b="1" dirty="0">
              <a:latin typeface="Calibri" pitchFamily="34" charset="0"/>
            </a:endParaRPr>
          </a:p>
          <a:p>
            <a:pPr defTabSz="914400">
              <a:spcBef>
                <a:spcPct val="20000"/>
              </a:spcBef>
              <a:buFont typeface="Arial" charset="0"/>
              <a:buChar char="•"/>
            </a:pPr>
            <a:r>
              <a:rPr lang="nl-NL" sz="1000" b="1" dirty="0">
                <a:latin typeface="Calibri" pitchFamily="34" charset="0"/>
              </a:rPr>
              <a:t> </a:t>
            </a:r>
            <a:r>
              <a:rPr lang="nl-NL" sz="1000" b="1" dirty="0" smtClean="0">
                <a:latin typeface="Calibri" pitchFamily="34" charset="0"/>
              </a:rPr>
              <a:t>Energy intensive</a:t>
            </a:r>
            <a:endParaRPr lang="nl-NL" sz="1000" b="1" dirty="0">
              <a:latin typeface="Calibri" pitchFamily="34" charset="0"/>
            </a:endParaRPr>
          </a:p>
          <a:p>
            <a:pPr defTabSz="914400">
              <a:spcBef>
                <a:spcPct val="20000"/>
              </a:spcBef>
              <a:buFont typeface="Arial" charset="0"/>
              <a:buChar char="•"/>
            </a:pPr>
            <a:r>
              <a:rPr lang="nl-NL" sz="1000" b="1" dirty="0">
                <a:latin typeface="Calibri" pitchFamily="34" charset="0"/>
              </a:rPr>
              <a:t> </a:t>
            </a:r>
            <a:r>
              <a:rPr lang="nl-NL" sz="1000" b="1" dirty="0" err="1">
                <a:latin typeface="Calibri" pitchFamily="34" charset="0"/>
              </a:rPr>
              <a:t>Cutting</a:t>
            </a:r>
            <a:r>
              <a:rPr lang="nl-NL" sz="1000" b="1" dirty="0">
                <a:latin typeface="Calibri" pitchFamily="34" charset="0"/>
              </a:rPr>
              <a:t> </a:t>
            </a:r>
            <a:r>
              <a:rPr lang="nl-NL" sz="1000" b="1" dirty="0" err="1">
                <a:latin typeface="Calibri" pitchFamily="34" charset="0"/>
              </a:rPr>
              <a:t>Edge</a:t>
            </a:r>
            <a:r>
              <a:rPr lang="nl-NL" sz="1000" b="1" dirty="0">
                <a:latin typeface="Calibri" pitchFamily="34" charset="0"/>
              </a:rPr>
              <a:t> - </a:t>
            </a:r>
            <a:r>
              <a:rPr lang="nl-NL" sz="1000" b="1" dirty="0" err="1">
                <a:latin typeface="Calibri" pitchFamily="34" charset="0"/>
              </a:rPr>
              <a:t>Early</a:t>
            </a:r>
            <a:r>
              <a:rPr lang="nl-NL" sz="1000" b="1" dirty="0">
                <a:latin typeface="Calibri" pitchFamily="34" charset="0"/>
              </a:rPr>
              <a:t> </a:t>
            </a:r>
            <a:r>
              <a:rPr lang="nl-NL" sz="1000" b="1" dirty="0" err="1">
                <a:latin typeface="Calibri" pitchFamily="34" charset="0"/>
              </a:rPr>
              <a:t>Adopter</a:t>
            </a:r>
            <a:endParaRPr lang="nl-NL" sz="1000" b="1" dirty="0">
              <a:latin typeface="Calibri" pitchFamily="34" charset="0"/>
            </a:endParaRPr>
          </a:p>
          <a:p>
            <a:pPr defTabSz="914400">
              <a:spcBef>
                <a:spcPct val="20000"/>
              </a:spcBef>
              <a:buFont typeface="Arial" charset="0"/>
              <a:buChar char="•"/>
            </a:pPr>
            <a:r>
              <a:rPr lang="nl-NL" sz="1000" b="1" dirty="0">
                <a:latin typeface="Calibri" pitchFamily="34" charset="0"/>
              </a:rPr>
              <a:t> </a:t>
            </a:r>
            <a:r>
              <a:rPr lang="nl-NL" sz="1000" b="1" dirty="0" err="1" smtClean="0">
                <a:latin typeface="Calibri" pitchFamily="34" charset="0"/>
              </a:rPr>
              <a:t>Own</a:t>
            </a:r>
            <a:r>
              <a:rPr lang="nl-NL" sz="1000" b="1" dirty="0" smtClean="0">
                <a:latin typeface="Calibri" pitchFamily="34" charset="0"/>
              </a:rPr>
              <a:t> </a:t>
            </a:r>
            <a:r>
              <a:rPr lang="nl-NL" sz="1000" b="1" dirty="0" err="1" smtClean="0">
                <a:latin typeface="Calibri" pitchFamily="34" charset="0"/>
              </a:rPr>
              <a:t>developments</a:t>
            </a:r>
            <a:endParaRPr lang="nl-NL" sz="1000" b="1" dirty="0">
              <a:latin typeface="Calibri" pitchFamily="34" charset="0"/>
            </a:endParaRPr>
          </a:p>
          <a:p>
            <a:pPr defTabSz="914400">
              <a:spcBef>
                <a:spcPct val="20000"/>
              </a:spcBef>
              <a:buFont typeface="Arial" charset="0"/>
              <a:buChar char="•"/>
            </a:pPr>
            <a:r>
              <a:rPr lang="nl-BE" sz="1000" b="1" dirty="0">
                <a:latin typeface="Calibri" pitchFamily="34" charset="0"/>
              </a:rPr>
              <a:t> </a:t>
            </a:r>
            <a:r>
              <a:rPr lang="nl-BE" sz="1000" b="1" dirty="0" err="1" smtClean="0">
                <a:latin typeface="Calibri" pitchFamily="34" charset="0"/>
              </a:rPr>
              <a:t>Own</a:t>
            </a:r>
            <a:r>
              <a:rPr lang="nl-BE" sz="1000" b="1" dirty="0" smtClean="0">
                <a:latin typeface="Calibri" pitchFamily="34" charset="0"/>
              </a:rPr>
              <a:t> </a:t>
            </a:r>
            <a:r>
              <a:rPr lang="nl-BE" sz="1000" b="1" dirty="0" err="1" smtClean="0">
                <a:latin typeface="Calibri" pitchFamily="34" charset="0"/>
              </a:rPr>
              <a:t>integration</a:t>
            </a:r>
            <a:r>
              <a:rPr lang="nl-BE" sz="1000" b="1" dirty="0" smtClean="0">
                <a:latin typeface="Calibri" pitchFamily="34" charset="0"/>
              </a:rPr>
              <a:t> of </a:t>
            </a:r>
            <a:r>
              <a:rPr lang="nl-BE" sz="1000" b="1" dirty="0" err="1">
                <a:latin typeface="Calibri" pitchFamily="34" charset="0"/>
              </a:rPr>
              <a:t>comp</a:t>
            </a:r>
            <a:r>
              <a:rPr lang="nl-BE" sz="1000" b="1" dirty="0">
                <a:latin typeface="Calibri" pitchFamily="34" charset="0"/>
              </a:rPr>
              <a:t>.</a:t>
            </a:r>
            <a:endParaRPr lang="nl-NL" sz="1000" b="1" dirty="0">
              <a:latin typeface="Calibri" pitchFamily="34" charset="0"/>
            </a:endParaRPr>
          </a:p>
          <a:p>
            <a:pPr defTabSz="914400">
              <a:spcBef>
                <a:spcPct val="20000"/>
              </a:spcBef>
              <a:buFont typeface="Arial" charset="0"/>
              <a:buChar char="•"/>
            </a:pPr>
            <a:r>
              <a:rPr lang="nl-BE" sz="1000" b="1" dirty="0">
                <a:latin typeface="Calibri" pitchFamily="34" charset="0"/>
              </a:rPr>
              <a:t> </a:t>
            </a:r>
            <a:r>
              <a:rPr lang="nl-BE" sz="1000" b="1" dirty="0" err="1" smtClean="0">
                <a:latin typeface="Calibri" pitchFamily="34" charset="0"/>
              </a:rPr>
              <a:t>Childhood</a:t>
            </a:r>
            <a:r>
              <a:rPr lang="nl-BE" sz="1000" b="1" dirty="0" smtClean="0">
                <a:latin typeface="Calibri" pitchFamily="34" charset="0"/>
              </a:rPr>
              <a:t> </a:t>
            </a:r>
            <a:r>
              <a:rPr lang="nl-BE" sz="1000" b="1" dirty="0" err="1" smtClean="0">
                <a:latin typeface="Calibri" pitchFamily="34" charset="0"/>
              </a:rPr>
              <a:t>diseases</a:t>
            </a:r>
            <a:endParaRPr lang="nl-NL" sz="1000" b="1" dirty="0">
              <a:latin typeface="Calibri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984625" y="3324947"/>
            <a:ext cx="2073276" cy="109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spcBef>
                <a:spcPct val="20000"/>
              </a:spcBef>
              <a:buFont typeface="Arial" charset="0"/>
              <a:buChar char="•"/>
            </a:pPr>
            <a:r>
              <a:rPr lang="nl-NL" sz="1000" b="1" dirty="0">
                <a:latin typeface="Calibri" pitchFamily="34" charset="0"/>
              </a:rPr>
              <a:t> </a:t>
            </a:r>
            <a:r>
              <a:rPr lang="nl-NL" sz="1000" b="1" dirty="0" smtClean="0">
                <a:latin typeface="Calibri" pitchFamily="34" charset="0"/>
              </a:rPr>
              <a:t>‘</a:t>
            </a:r>
            <a:r>
              <a:rPr lang="nl-NL" sz="1000" b="1" dirty="0" err="1" smtClean="0">
                <a:latin typeface="Calibri" pitchFamily="34" charset="0"/>
              </a:rPr>
              <a:t>Closed</a:t>
            </a:r>
            <a:r>
              <a:rPr lang="nl-NL" sz="1000" b="1" dirty="0" smtClean="0">
                <a:latin typeface="Calibri" pitchFamily="34" charset="0"/>
              </a:rPr>
              <a:t>’ </a:t>
            </a:r>
            <a:r>
              <a:rPr lang="nl-NL" sz="1000" b="1" dirty="0" err="1" smtClean="0">
                <a:latin typeface="Calibri" pitchFamily="34" charset="0"/>
              </a:rPr>
              <a:t>Innovation</a:t>
            </a:r>
            <a:endParaRPr lang="nl-NL" sz="1000" b="1" dirty="0">
              <a:latin typeface="Calibri" pitchFamily="34" charset="0"/>
            </a:endParaRPr>
          </a:p>
          <a:p>
            <a:pPr defTabSz="914400">
              <a:spcBef>
                <a:spcPct val="20000"/>
              </a:spcBef>
              <a:buFont typeface="Arial" charset="0"/>
              <a:buChar char="•"/>
            </a:pPr>
            <a:r>
              <a:rPr lang="nl-NL" sz="1000" b="1" dirty="0">
                <a:latin typeface="Calibri" pitchFamily="34" charset="0"/>
              </a:rPr>
              <a:t> </a:t>
            </a:r>
            <a:r>
              <a:rPr lang="nl-NL" sz="1000" b="1" dirty="0" smtClean="0">
                <a:latin typeface="Calibri" pitchFamily="34" charset="0"/>
              </a:rPr>
              <a:t>Energy intensive </a:t>
            </a:r>
            <a:endParaRPr lang="nl-NL" sz="1000" b="1" dirty="0">
              <a:latin typeface="Calibri" pitchFamily="34" charset="0"/>
            </a:endParaRPr>
          </a:p>
          <a:p>
            <a:pPr defTabSz="914400">
              <a:spcBef>
                <a:spcPct val="20000"/>
              </a:spcBef>
              <a:buFont typeface="Arial" charset="0"/>
              <a:buChar char="•"/>
            </a:pPr>
            <a:r>
              <a:rPr lang="nl-NL" sz="1000" b="1" dirty="0">
                <a:latin typeface="Calibri" pitchFamily="34" charset="0"/>
              </a:rPr>
              <a:t> </a:t>
            </a:r>
            <a:r>
              <a:rPr lang="nl-NL" sz="1000" b="1" dirty="0" err="1" smtClean="0">
                <a:latin typeface="Calibri" pitchFamily="34" charset="0"/>
              </a:rPr>
              <a:t>Make</a:t>
            </a:r>
            <a:r>
              <a:rPr lang="nl-NL" sz="1000" b="1" dirty="0" smtClean="0">
                <a:latin typeface="Calibri" pitchFamily="34" charset="0"/>
              </a:rPr>
              <a:t> </a:t>
            </a:r>
            <a:r>
              <a:rPr lang="nl-NL" sz="1000" b="1" dirty="0" err="1" smtClean="0">
                <a:latin typeface="Calibri" pitchFamily="34" charset="0"/>
              </a:rPr>
              <a:t>choices</a:t>
            </a:r>
            <a:endParaRPr lang="nl-NL" sz="1000" b="1" dirty="0">
              <a:latin typeface="Calibri" pitchFamily="34" charset="0"/>
            </a:endParaRPr>
          </a:p>
          <a:p>
            <a:pPr defTabSz="914400">
              <a:spcBef>
                <a:spcPct val="20000"/>
              </a:spcBef>
              <a:buFont typeface="Arial" charset="0"/>
              <a:buChar char="•"/>
            </a:pPr>
            <a:r>
              <a:rPr lang="nl-NL" sz="1000" b="1" dirty="0">
                <a:latin typeface="Calibri" pitchFamily="34" charset="0"/>
              </a:rPr>
              <a:t> </a:t>
            </a:r>
            <a:r>
              <a:rPr lang="nl-NL" sz="1000" b="1" dirty="0" smtClean="0">
                <a:latin typeface="Calibri" pitchFamily="34" charset="0"/>
              </a:rPr>
              <a:t>Maximum </a:t>
            </a:r>
            <a:r>
              <a:rPr lang="nl-NL" sz="1000" b="1" dirty="0" err="1" smtClean="0">
                <a:latin typeface="Calibri" pitchFamily="34" charset="0"/>
              </a:rPr>
              <a:t>differentiation</a:t>
            </a:r>
            <a:endParaRPr lang="nl-NL" sz="1000" b="1" dirty="0">
              <a:latin typeface="Calibri" pitchFamily="34" charset="0"/>
            </a:endParaRPr>
          </a:p>
          <a:p>
            <a:pPr defTabSz="914400">
              <a:spcBef>
                <a:spcPct val="20000"/>
              </a:spcBef>
              <a:buFont typeface="Arial" charset="0"/>
              <a:buChar char="•"/>
            </a:pPr>
            <a:r>
              <a:rPr lang="nl-NL" sz="1000" b="1" dirty="0">
                <a:latin typeface="Calibri" pitchFamily="34" charset="0"/>
              </a:rPr>
              <a:t> </a:t>
            </a:r>
            <a:r>
              <a:rPr lang="nl-NL" sz="1000" b="1" dirty="0" smtClean="0">
                <a:latin typeface="Calibri" pitchFamily="34" charset="0"/>
              </a:rPr>
              <a:t>High </a:t>
            </a:r>
            <a:r>
              <a:rPr lang="nl-NL" sz="1000" b="1" dirty="0" err="1" smtClean="0">
                <a:latin typeface="Calibri" pitchFamily="34" charset="0"/>
              </a:rPr>
              <a:t>uncertainty</a:t>
            </a:r>
            <a:endParaRPr lang="nl-NL" sz="1000" b="1" dirty="0">
              <a:latin typeface="Calibri" pitchFamily="34" charset="0"/>
            </a:endParaRPr>
          </a:p>
          <a:p>
            <a:pPr defTabSz="914400">
              <a:spcBef>
                <a:spcPct val="20000"/>
              </a:spcBef>
              <a:buFont typeface="Arial" charset="0"/>
              <a:buChar char="•"/>
            </a:pPr>
            <a:r>
              <a:rPr lang="nl-NL" sz="1000" b="1" dirty="0">
                <a:latin typeface="Calibri" pitchFamily="34" charset="0"/>
              </a:rPr>
              <a:t> </a:t>
            </a:r>
            <a:r>
              <a:rPr lang="nl-NL" sz="1000" b="1" dirty="0" err="1" smtClean="0">
                <a:latin typeface="Calibri" pitchFamily="34" charset="0"/>
              </a:rPr>
              <a:t>Collaboration</a:t>
            </a:r>
            <a:r>
              <a:rPr lang="nl-NL" sz="1000" b="1" dirty="0" smtClean="0">
                <a:latin typeface="Calibri" pitchFamily="34" charset="0"/>
              </a:rPr>
              <a:t> </a:t>
            </a:r>
            <a:r>
              <a:rPr lang="nl-NL" sz="1000" b="1" dirty="0" err="1" smtClean="0">
                <a:latin typeface="Calibri" pitchFamily="34" charset="0"/>
              </a:rPr>
              <a:t>with</a:t>
            </a:r>
            <a:r>
              <a:rPr lang="nl-NL" sz="1000" b="1" dirty="0" smtClean="0">
                <a:latin typeface="Calibri" pitchFamily="34" charset="0"/>
              </a:rPr>
              <a:t> business</a:t>
            </a:r>
            <a:endParaRPr lang="nl-NL" sz="1000" b="1" dirty="0"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1632" y="1690876"/>
            <a:ext cx="694101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smtClean="0">
                <a:solidFill>
                  <a:srgbClr val="4D4D4D"/>
                </a:solidFill>
                <a:latin typeface="Arial" charset="0"/>
                <a:ea typeface="ＭＳ Ｐゴシック" pitchFamily="-107" charset="-128"/>
              </a:rPr>
              <a:t>‘</a:t>
            </a:r>
            <a:r>
              <a:rPr lang="nl-NL" sz="800" b="1" smtClean="0">
                <a:solidFill>
                  <a:srgbClr val="4D4D4D"/>
                </a:solidFill>
                <a:latin typeface="Arial" charset="0"/>
                <a:ea typeface="ＭＳ Ｐゴシック" pitchFamily="-107" charset="-128"/>
              </a:rPr>
              <a:t>Customer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800" b="1" smtClean="0">
                <a:solidFill>
                  <a:srgbClr val="4D4D4D"/>
                </a:solidFill>
                <a:latin typeface="Arial" charset="0"/>
                <a:ea typeface="ＭＳ Ｐゴシック" pitchFamily="-107" charset="-128"/>
              </a:rPr>
              <a:t>Intimacy</a:t>
            </a:r>
            <a:r>
              <a:rPr lang="en-US" sz="800" b="1" smtClean="0">
                <a:solidFill>
                  <a:srgbClr val="4D4D4D"/>
                </a:solidFill>
                <a:latin typeface="Arial" charset="0"/>
                <a:ea typeface="ＭＳ Ｐゴシック" pitchFamily="-107" charset="-128"/>
              </a:rPr>
              <a:t>’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1016001" y="1542214"/>
            <a:ext cx="334963" cy="142619"/>
          </a:xfrm>
          <a:prstGeom prst="line">
            <a:avLst/>
          </a:prstGeom>
          <a:noFill/>
          <a:ln w="50800">
            <a:solidFill>
              <a:srgbClr val="80808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nl-BE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1347789" y="1542214"/>
            <a:ext cx="312737" cy="145036"/>
          </a:xfrm>
          <a:prstGeom prst="line">
            <a:avLst/>
          </a:prstGeom>
          <a:noFill/>
          <a:ln w="50800">
            <a:solidFill>
              <a:srgbClr val="80808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nl-BE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1349375" y="1272690"/>
            <a:ext cx="0" cy="270733"/>
          </a:xfrm>
          <a:prstGeom prst="line">
            <a:avLst/>
          </a:prstGeom>
          <a:noFill/>
          <a:ln w="50800">
            <a:solidFill>
              <a:srgbClr val="80808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nl-BE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757238" y="1134905"/>
            <a:ext cx="1210268" cy="21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smtClean="0">
                <a:solidFill>
                  <a:srgbClr val="FF090F"/>
                </a:solidFill>
                <a:latin typeface="Arial" charset="0"/>
                <a:ea typeface="ＭＳ Ｐゴシック" pitchFamily="-107" charset="-128"/>
              </a:rPr>
              <a:t>‘</a:t>
            </a:r>
            <a:r>
              <a:rPr lang="nl-NL" sz="800" b="1" smtClean="0">
                <a:solidFill>
                  <a:srgbClr val="FF090F"/>
                </a:solidFill>
                <a:latin typeface="Arial" charset="0"/>
                <a:ea typeface="ＭＳ Ｐゴシック" pitchFamily="-107" charset="-128"/>
              </a:rPr>
              <a:t>Product Leadership</a:t>
            </a:r>
            <a:r>
              <a:rPr lang="en-US" sz="800" b="1" smtClean="0">
                <a:solidFill>
                  <a:srgbClr val="FF090F"/>
                </a:solidFill>
                <a:latin typeface="Arial" charset="0"/>
                <a:ea typeface="ＭＳ Ｐゴシック" pitchFamily="-107" charset="-128"/>
              </a:rPr>
              <a:t>’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415420" y="1690876"/>
            <a:ext cx="78707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smtClean="0">
                <a:solidFill>
                  <a:srgbClr val="4D4D4D"/>
                </a:solidFill>
                <a:latin typeface="Arial" charset="0"/>
                <a:ea typeface="ＭＳ Ｐゴシック" pitchFamily="-107" charset="-128"/>
              </a:rPr>
              <a:t>‘</a:t>
            </a:r>
            <a:r>
              <a:rPr lang="nl-NL" sz="800" b="1" smtClean="0">
                <a:solidFill>
                  <a:srgbClr val="4D4D4D"/>
                </a:solidFill>
                <a:latin typeface="Arial" charset="0"/>
                <a:ea typeface="ＭＳ Ｐゴシック" pitchFamily="-107" charset="-128"/>
              </a:rPr>
              <a:t>Operationel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800" b="1" smtClean="0">
                <a:solidFill>
                  <a:srgbClr val="4D4D4D"/>
                </a:solidFill>
                <a:latin typeface="Arial" charset="0"/>
                <a:ea typeface="ＭＳ Ｐゴシック" pitchFamily="-107" charset="-128"/>
              </a:rPr>
              <a:t>Excellence</a:t>
            </a:r>
            <a:endParaRPr lang="en-US" sz="800" b="1" smtClean="0">
              <a:solidFill>
                <a:srgbClr val="4D4D4D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6059488" y="1620776"/>
            <a:ext cx="0" cy="2795564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nl-BE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1955801" y="3324946"/>
            <a:ext cx="61769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nl-BE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3984625" y="2150156"/>
            <a:ext cx="0" cy="2266184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nl-BE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8132763" y="2150156"/>
            <a:ext cx="0" cy="2266184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nl-BE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3984625" y="2150156"/>
            <a:ext cx="414813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nl-BE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3984625" y="4416339"/>
            <a:ext cx="414813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nl-BE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4355" name="AutoShape 20"/>
          <p:cNvSpPr>
            <a:spLocks noChangeArrowheads="1"/>
          </p:cNvSpPr>
          <p:nvPr/>
        </p:nvSpPr>
        <p:spPr bwMode="auto">
          <a:xfrm rot="1688226">
            <a:off x="2495550" y="1421351"/>
            <a:ext cx="914400" cy="630906"/>
          </a:xfrm>
          <a:prstGeom prst="rightArrow">
            <a:avLst>
              <a:gd name="adj1" fmla="val 47509"/>
              <a:gd name="adj2" fmla="val 27586"/>
            </a:avLst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000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46100" name="Text Box 21"/>
          <p:cNvSpPr txBox="1">
            <a:spLocks noChangeArrowheads="1"/>
          </p:cNvSpPr>
          <p:nvPr/>
        </p:nvSpPr>
        <p:spPr bwMode="auto">
          <a:xfrm>
            <a:off x="1866900" y="2393090"/>
            <a:ext cx="207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b="1" dirty="0" err="1" smtClean="0">
                <a:solidFill>
                  <a:srgbClr val="000000"/>
                </a:solidFill>
              </a:rPr>
              <a:t>Mission</a:t>
            </a:r>
            <a:r>
              <a:rPr lang="nl-NL" b="1" dirty="0" smtClean="0">
                <a:solidFill>
                  <a:srgbClr val="000000"/>
                </a:solidFill>
              </a:rPr>
              <a:t> </a:t>
            </a:r>
            <a:r>
              <a:rPr lang="nl-NL" b="1" dirty="0" err="1" smtClean="0">
                <a:solidFill>
                  <a:srgbClr val="000000"/>
                </a:solidFill>
              </a:rPr>
              <a:t>Critical</a:t>
            </a:r>
            <a:r>
              <a:rPr lang="nl-NL" b="1" dirty="0" smtClean="0">
                <a:solidFill>
                  <a:srgbClr val="000000"/>
                </a:solidFill>
              </a:rPr>
              <a:t> </a:t>
            </a:r>
            <a:r>
              <a:rPr lang="nl-NL" b="1" dirty="0" err="1" smtClean="0">
                <a:solidFill>
                  <a:srgbClr val="000000"/>
                </a:solidFill>
              </a:rPr>
              <a:t>Products</a:t>
            </a:r>
            <a:endParaRPr lang="nl-NL" b="1" dirty="0" smtClean="0">
              <a:solidFill>
                <a:srgbClr val="000000"/>
              </a:solidFill>
            </a:endParaRPr>
          </a:p>
        </p:txBody>
      </p:sp>
      <p:sp>
        <p:nvSpPr>
          <p:cNvPr id="46101" name="Text Box 22"/>
          <p:cNvSpPr txBox="1">
            <a:spLocks noChangeArrowheads="1"/>
          </p:cNvSpPr>
          <p:nvPr/>
        </p:nvSpPr>
        <p:spPr bwMode="auto">
          <a:xfrm>
            <a:off x="1873250" y="3500197"/>
            <a:ext cx="207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b="1" dirty="0" err="1" smtClean="0">
                <a:solidFill>
                  <a:srgbClr val="000000"/>
                </a:solidFill>
              </a:rPr>
              <a:t>Mission</a:t>
            </a:r>
            <a:r>
              <a:rPr lang="nl-NL" b="1" dirty="0" smtClean="0">
                <a:solidFill>
                  <a:srgbClr val="000000"/>
                </a:solidFill>
              </a:rPr>
              <a:t> </a:t>
            </a:r>
            <a:r>
              <a:rPr lang="nl-NL" b="1" dirty="0" err="1" smtClean="0">
                <a:solidFill>
                  <a:srgbClr val="000000"/>
                </a:solidFill>
              </a:rPr>
              <a:t>Not</a:t>
            </a:r>
            <a:r>
              <a:rPr lang="nl-NL" b="1" dirty="0" smtClean="0">
                <a:solidFill>
                  <a:srgbClr val="000000"/>
                </a:solidFill>
              </a:rPr>
              <a:t> </a:t>
            </a:r>
            <a:r>
              <a:rPr lang="nl-NL" b="1" dirty="0" err="1" smtClean="0">
                <a:solidFill>
                  <a:srgbClr val="000000"/>
                </a:solidFill>
              </a:rPr>
              <a:t>Critical</a:t>
            </a:r>
            <a:r>
              <a:rPr lang="nl-NL" b="1" dirty="0" smtClean="0">
                <a:solidFill>
                  <a:srgbClr val="000000"/>
                </a:solidFill>
              </a:rPr>
              <a:t> </a:t>
            </a:r>
            <a:r>
              <a:rPr lang="nl-NL" b="1" dirty="0" err="1" smtClean="0">
                <a:solidFill>
                  <a:srgbClr val="000000"/>
                </a:solidFill>
              </a:rPr>
              <a:t>Products</a:t>
            </a:r>
            <a:endParaRPr lang="nl-NL" b="1" dirty="0" smtClean="0">
              <a:solidFill>
                <a:srgbClr val="000000"/>
              </a:solidFill>
            </a:endParaRPr>
          </a:p>
        </p:txBody>
      </p:sp>
      <p:sp>
        <p:nvSpPr>
          <p:cNvPr id="46102" name="Text Box 23"/>
          <p:cNvSpPr txBox="1">
            <a:spLocks noChangeArrowheads="1"/>
          </p:cNvSpPr>
          <p:nvPr/>
        </p:nvSpPr>
        <p:spPr bwMode="auto">
          <a:xfrm>
            <a:off x="3995936" y="1404543"/>
            <a:ext cx="207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b="1" dirty="0" err="1" smtClean="0">
                <a:solidFill>
                  <a:prstClr val="black"/>
                </a:solidFill>
              </a:rPr>
              <a:t>Differentiation</a:t>
            </a:r>
            <a:r>
              <a:rPr lang="nl-NL" b="1" dirty="0" smtClean="0">
                <a:solidFill>
                  <a:prstClr val="black"/>
                </a:solidFill>
              </a:rPr>
              <a:t> </a:t>
            </a:r>
            <a:r>
              <a:rPr lang="nl-NL" b="1" dirty="0" err="1" smtClean="0">
                <a:solidFill>
                  <a:prstClr val="black"/>
                </a:solidFill>
              </a:rPr>
              <a:t>for</a:t>
            </a:r>
            <a:r>
              <a:rPr lang="nl-NL" b="1" dirty="0" smtClean="0">
                <a:solidFill>
                  <a:prstClr val="black"/>
                </a:solidFill>
              </a:rPr>
              <a:t> the </a:t>
            </a:r>
            <a:r>
              <a:rPr lang="nl-NL" b="1" dirty="0" err="1" smtClean="0">
                <a:solidFill>
                  <a:prstClr val="black"/>
                </a:solidFill>
              </a:rPr>
              <a:t>Customer</a:t>
            </a:r>
            <a:endParaRPr lang="nl-NL" b="1" dirty="0" smtClean="0">
              <a:solidFill>
                <a:prstClr val="black"/>
              </a:solidFill>
            </a:endParaRPr>
          </a:p>
        </p:txBody>
      </p:sp>
      <p:sp>
        <p:nvSpPr>
          <p:cNvPr id="46103" name="Text Box 24"/>
          <p:cNvSpPr txBox="1">
            <a:spLocks noChangeArrowheads="1"/>
          </p:cNvSpPr>
          <p:nvPr/>
        </p:nvSpPr>
        <p:spPr bwMode="auto">
          <a:xfrm>
            <a:off x="6084168" y="1404543"/>
            <a:ext cx="255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b="1" dirty="0" smtClean="0">
                <a:solidFill>
                  <a:prstClr val="black"/>
                </a:solidFill>
              </a:rPr>
              <a:t>No </a:t>
            </a:r>
            <a:r>
              <a:rPr lang="nl-NL" b="1" dirty="0" err="1" smtClean="0">
                <a:solidFill>
                  <a:prstClr val="black"/>
                </a:solidFill>
              </a:rPr>
              <a:t>Differentiation</a:t>
            </a:r>
            <a:r>
              <a:rPr lang="nl-NL" b="1" dirty="0" smtClean="0">
                <a:solidFill>
                  <a:prstClr val="black"/>
                </a:solidFill>
              </a:rPr>
              <a:t> </a:t>
            </a:r>
            <a:r>
              <a:rPr lang="nl-NL" b="1" dirty="0" err="1" smtClean="0">
                <a:solidFill>
                  <a:prstClr val="black"/>
                </a:solidFill>
              </a:rPr>
              <a:t>for</a:t>
            </a:r>
            <a:r>
              <a:rPr lang="nl-NL" b="1" dirty="0" smtClean="0">
                <a:solidFill>
                  <a:prstClr val="black"/>
                </a:solidFill>
              </a:rPr>
              <a:t> the </a:t>
            </a:r>
            <a:r>
              <a:rPr lang="nl-NL" b="1" dirty="0" err="1" smtClean="0">
                <a:solidFill>
                  <a:prstClr val="black"/>
                </a:solidFill>
              </a:rPr>
              <a:t>Customer</a:t>
            </a:r>
            <a:r>
              <a:rPr lang="nl-NL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6104" name="Text Box 28"/>
          <p:cNvSpPr txBox="1">
            <a:spLocks noChangeArrowheads="1"/>
          </p:cNvSpPr>
          <p:nvPr/>
        </p:nvSpPr>
        <p:spPr bwMode="auto">
          <a:xfrm>
            <a:off x="5645151" y="3311651"/>
            <a:ext cx="409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BE" sz="2000" b="1" smtClean="0">
                <a:solidFill>
                  <a:prstClr val="white"/>
                </a:solidFill>
                <a:sym typeface="Wingdings" pitchFamily="2" charset="2"/>
              </a:rPr>
              <a:t></a:t>
            </a:r>
          </a:p>
        </p:txBody>
      </p:sp>
      <p:sp>
        <p:nvSpPr>
          <p:cNvPr id="46105" name="Text Box 31"/>
          <p:cNvSpPr txBox="1">
            <a:spLocks noChangeArrowheads="1"/>
          </p:cNvSpPr>
          <p:nvPr/>
        </p:nvSpPr>
        <p:spPr bwMode="auto">
          <a:xfrm>
            <a:off x="5667376" y="2153782"/>
            <a:ext cx="390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BE" sz="2000" b="1" smtClean="0">
                <a:solidFill>
                  <a:prstClr val="white"/>
                </a:solidFill>
                <a:sym typeface="Wingdings" pitchFamily="2" charset="2"/>
              </a:rPr>
              <a:t></a:t>
            </a:r>
          </a:p>
        </p:txBody>
      </p:sp>
      <p:sp>
        <p:nvSpPr>
          <p:cNvPr id="46106" name="Text Box 35"/>
          <p:cNvSpPr txBox="1">
            <a:spLocks noChangeArrowheads="1"/>
          </p:cNvSpPr>
          <p:nvPr/>
        </p:nvSpPr>
        <p:spPr bwMode="auto">
          <a:xfrm>
            <a:off x="7731126" y="3311651"/>
            <a:ext cx="390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BE" sz="2000" b="1" smtClean="0">
                <a:solidFill>
                  <a:prstClr val="white"/>
                </a:solidFill>
                <a:sym typeface="Wingdings" pitchFamily="2" charset="2"/>
              </a:rPr>
              <a:t></a:t>
            </a:r>
          </a:p>
        </p:txBody>
      </p:sp>
      <p:sp>
        <p:nvSpPr>
          <p:cNvPr id="46107" name="Text Box 36"/>
          <p:cNvSpPr txBox="1">
            <a:spLocks noChangeArrowheads="1"/>
          </p:cNvSpPr>
          <p:nvPr/>
        </p:nvSpPr>
        <p:spPr bwMode="auto">
          <a:xfrm>
            <a:off x="7708900" y="2156199"/>
            <a:ext cx="41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BE" sz="2000" b="1" smtClean="0">
                <a:solidFill>
                  <a:prstClr val="white"/>
                </a:solidFill>
                <a:sym typeface="Wingdings" pitchFamily="2" charset="2"/>
              </a:rPr>
              <a:t></a:t>
            </a:r>
          </a:p>
        </p:txBody>
      </p:sp>
      <p:sp>
        <p:nvSpPr>
          <p:cNvPr id="37" name="Titel 3"/>
          <p:cNvSpPr txBox="1">
            <a:spLocks/>
          </p:cNvSpPr>
          <p:nvPr/>
        </p:nvSpPr>
        <p:spPr>
          <a:xfrm>
            <a:off x="2752724" y="209093"/>
            <a:ext cx="6391275" cy="87021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nl-BE" sz="3200" dirty="0" err="1" smtClean="0">
                <a:solidFill>
                  <a:schemeClr val="bg1"/>
                </a:solidFill>
              </a:rPr>
              <a:t>Example</a:t>
            </a:r>
            <a:r>
              <a:rPr lang="nl-BE" sz="3200" dirty="0" smtClean="0">
                <a:solidFill>
                  <a:schemeClr val="bg1"/>
                </a:solidFill>
              </a:rPr>
              <a:t> = </a:t>
            </a:r>
            <a:r>
              <a:rPr lang="nl-BE" sz="3200" dirty="0" err="1" smtClean="0">
                <a:solidFill>
                  <a:schemeClr val="bg1"/>
                </a:solidFill>
              </a:rPr>
              <a:t>Technology@VRT</a:t>
            </a:r>
            <a:r>
              <a:rPr lang="nl-BE" sz="3200" dirty="0" smtClean="0">
                <a:solidFill>
                  <a:schemeClr val="bg1"/>
                </a:solidFill>
              </a:rPr>
              <a:t> 2010! </a:t>
            </a:r>
            <a:endParaRPr lang="nl-BE" sz="3200" dirty="0">
              <a:solidFill>
                <a:schemeClr val="bg1"/>
              </a:solidFill>
            </a:endParaRPr>
          </a:p>
        </p:txBody>
      </p:sp>
      <p:sp>
        <p:nvSpPr>
          <p:cNvPr id="46111" name="AutoShape 31"/>
          <p:cNvSpPr>
            <a:spLocks noChangeArrowheads="1"/>
          </p:cNvSpPr>
          <p:nvPr/>
        </p:nvSpPr>
        <p:spPr bwMode="auto">
          <a:xfrm>
            <a:off x="4248149" y="2908221"/>
            <a:ext cx="4295775" cy="1267540"/>
          </a:xfrm>
          <a:prstGeom prst="wedgeRoundRectCallout">
            <a:avLst>
              <a:gd name="adj1" fmla="val -35995"/>
              <a:gd name="adj2" fmla="val -117347"/>
              <a:gd name="adj3" fmla="val 16667"/>
            </a:avLst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400" dirty="0" err="1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Products</a:t>
            </a:r>
            <a:r>
              <a:rPr lang="nl-NL" sz="1400" dirty="0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 </a:t>
            </a:r>
            <a:r>
              <a:rPr lang="nl-NL" sz="1400" dirty="0" err="1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which</a:t>
            </a:r>
            <a:r>
              <a:rPr lang="nl-NL" sz="1400" dirty="0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 are </a:t>
            </a:r>
            <a:r>
              <a:rPr lang="nl-NL" sz="1400" dirty="0" err="1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recognised</a:t>
            </a:r>
            <a:r>
              <a:rPr lang="nl-NL" sz="1400" dirty="0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 as </a:t>
            </a:r>
            <a:r>
              <a:rPr lang="nl-NL" sz="1400" dirty="0" err="1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differentiating</a:t>
            </a:r>
            <a:r>
              <a:rPr lang="nl-NL" sz="1400" dirty="0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  </a:t>
            </a:r>
            <a:r>
              <a:rPr lang="nl-NL" sz="1400" dirty="0" err="1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by</a:t>
            </a:r>
            <a:r>
              <a:rPr lang="nl-NL" sz="1400" dirty="0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 </a:t>
            </a:r>
            <a:r>
              <a:rPr lang="nl-NL" sz="1400" dirty="0" err="1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our</a:t>
            </a:r>
            <a:r>
              <a:rPr lang="nl-NL" sz="1400" dirty="0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 </a:t>
            </a:r>
            <a:r>
              <a:rPr lang="nl-NL" sz="1400" dirty="0" err="1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Customers</a:t>
            </a:r>
            <a:r>
              <a:rPr lang="nl-NL" sz="1400" dirty="0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. </a:t>
            </a: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sz="1400" dirty="0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</a:rPr>
              <a:t> </a:t>
            </a:r>
            <a:r>
              <a:rPr lang="nl-NL" sz="1400" dirty="0" err="1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</a:rPr>
              <a:t>Dyson</a:t>
            </a:r>
            <a:r>
              <a:rPr lang="nl-NL" sz="1400" dirty="0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</a:rPr>
              <a:t> </a:t>
            </a:r>
            <a:r>
              <a:rPr lang="nl-NL" sz="1400" dirty="0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≠ </a:t>
            </a:r>
            <a:r>
              <a:rPr lang="nl-NL" sz="1400" dirty="0" err="1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vacuum</a:t>
            </a:r>
            <a:r>
              <a:rPr lang="nl-NL" sz="1400" dirty="0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 </a:t>
            </a:r>
            <a:r>
              <a:rPr lang="nl-NL" sz="1400" dirty="0" err="1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cleaner</a:t>
            </a:r>
            <a:endParaRPr lang="nl-NL" sz="1400" dirty="0" smtClean="0">
              <a:solidFill>
                <a:srgbClr val="1F497D"/>
              </a:solidFill>
              <a:latin typeface="Arial" charset="0"/>
              <a:ea typeface="ＭＳ Ｐゴシック" pitchFamily="-107" charset="-128"/>
              <a:cs typeface="Arial" charset="0"/>
            </a:endParaRP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sz="1400" dirty="0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 Apple Mac </a:t>
            </a:r>
            <a:r>
              <a:rPr lang="nl-NL" sz="1400" dirty="0" err="1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book</a:t>
            </a:r>
            <a:r>
              <a:rPr lang="nl-NL" sz="1400" dirty="0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 ≠ PC</a:t>
            </a: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l-NL" sz="1400" dirty="0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 Ferrari ≠ </a:t>
            </a:r>
            <a:r>
              <a:rPr lang="nl-NL" sz="1400" dirty="0" err="1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  <a:cs typeface="Arial" charset="0"/>
              </a:rPr>
              <a:t>car</a:t>
            </a:r>
            <a:endParaRPr lang="nl-NL" sz="1400" dirty="0" smtClean="0">
              <a:solidFill>
                <a:srgbClr val="1F497D"/>
              </a:solidFill>
              <a:latin typeface="Arial" charset="0"/>
              <a:ea typeface="ＭＳ Ｐゴシック" pitchFamily="-107" charset="-128"/>
              <a:cs typeface="Arial" charset="0"/>
            </a:endParaRP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400" dirty="0" smtClean="0">
              <a:solidFill>
                <a:srgbClr val="1F497D"/>
              </a:solidFill>
              <a:latin typeface="Arial" charset="0"/>
              <a:ea typeface="ＭＳ Ｐゴシック" pitchFamily="-107" charset="-128"/>
              <a:cs typeface="Arial" charset="0"/>
            </a:endParaRPr>
          </a:p>
        </p:txBody>
      </p:sp>
      <p:sp>
        <p:nvSpPr>
          <p:cNvPr id="46109" name="AutoShape 29"/>
          <p:cNvSpPr>
            <a:spLocks noChangeArrowheads="1"/>
          </p:cNvSpPr>
          <p:nvPr/>
        </p:nvSpPr>
        <p:spPr bwMode="auto">
          <a:xfrm>
            <a:off x="4248150" y="2542006"/>
            <a:ext cx="4295775" cy="732431"/>
          </a:xfrm>
          <a:prstGeom prst="wedgeRoundRectCallout">
            <a:avLst>
              <a:gd name="adj1" fmla="val -71692"/>
              <a:gd name="adj2" fmla="val 1177"/>
              <a:gd name="adj3" fmla="val 16667"/>
            </a:avLst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400" dirty="0" err="1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</a:rPr>
              <a:t>Products</a:t>
            </a:r>
            <a:r>
              <a:rPr lang="nl-NL" sz="1400" dirty="0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</a:rPr>
              <a:t> </a:t>
            </a:r>
            <a:r>
              <a:rPr lang="nl-NL" sz="1400" dirty="0" err="1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</a:rPr>
              <a:t>which</a:t>
            </a:r>
            <a:r>
              <a:rPr lang="nl-NL" sz="1400" dirty="0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</a:rPr>
              <a:t> are important to </a:t>
            </a:r>
            <a:r>
              <a:rPr lang="nl-NL" sz="1400" dirty="0" err="1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</a:rPr>
              <a:t>realize</a:t>
            </a:r>
            <a:r>
              <a:rPr lang="nl-NL" sz="1400" dirty="0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</a:rPr>
              <a:t> the </a:t>
            </a:r>
            <a:r>
              <a:rPr lang="nl-NL" sz="1400" dirty="0" err="1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</a:rPr>
              <a:t>mission</a:t>
            </a:r>
            <a:r>
              <a:rPr lang="nl-NL" sz="1400" dirty="0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</a:rPr>
              <a:t> of VRT . “</a:t>
            </a:r>
            <a:r>
              <a:rPr lang="nl-NL" sz="1400" dirty="0" err="1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</a:rPr>
              <a:t>What</a:t>
            </a:r>
            <a:r>
              <a:rPr lang="nl-NL" sz="1400" dirty="0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</a:rPr>
              <a:t> is important </a:t>
            </a:r>
            <a:r>
              <a:rPr lang="nl-NL" sz="1400" dirty="0" err="1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</a:rPr>
              <a:t>for</a:t>
            </a:r>
            <a:r>
              <a:rPr lang="nl-NL" sz="1400" dirty="0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</a:rPr>
              <a:t> </a:t>
            </a:r>
            <a:r>
              <a:rPr lang="nl-NL" sz="1400" dirty="0" err="1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</a:rPr>
              <a:t>our</a:t>
            </a:r>
            <a:r>
              <a:rPr lang="nl-NL" sz="1400" dirty="0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</a:rPr>
              <a:t> </a:t>
            </a:r>
            <a:r>
              <a:rPr lang="nl-NL" sz="1400" dirty="0" err="1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</a:rPr>
              <a:t>stakeholders</a:t>
            </a:r>
            <a:r>
              <a:rPr lang="nl-NL" sz="1400" dirty="0" smtClean="0">
                <a:solidFill>
                  <a:srgbClr val="1F497D"/>
                </a:solidFill>
                <a:latin typeface="Arial" charset="0"/>
                <a:ea typeface="ＭＳ Ｐゴシック" pitchFamily="-107" charset="-128"/>
              </a:rPr>
              <a:t> !”</a:t>
            </a:r>
          </a:p>
        </p:txBody>
      </p:sp>
    </p:spTree>
    <p:extLst>
      <p:ext uri="{BB962C8B-B14F-4D97-AF65-F5344CB8AC3E}">
        <p14:creationId xmlns:p14="http://schemas.microsoft.com/office/powerpoint/2010/main" val="216662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1" grpId="0"/>
      <p:bldP spid="39" grpId="0"/>
      <p:bldP spid="40" grpId="0"/>
      <p:bldP spid="46100" grpId="0"/>
      <p:bldP spid="46101" grpId="0"/>
      <p:bldP spid="46102" grpId="0"/>
      <p:bldP spid="46103" grpId="0"/>
      <p:bldP spid="46111" grpId="0" animBg="1"/>
      <p:bldP spid="46111" grpId="1" animBg="1"/>
      <p:bldP spid="46109" grpId="0" animBg="1"/>
      <p:bldP spid="4610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8" descr="KPI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6" y="1130071"/>
            <a:ext cx="2530475" cy="3714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457200" y="1114327"/>
            <a:ext cx="5329238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nl-BE" sz="1400" dirty="0" smtClean="0">
                <a:solidFill>
                  <a:prstClr val="black"/>
                </a:solidFill>
              </a:rPr>
              <a:t>60% of the </a:t>
            </a:r>
            <a:r>
              <a:rPr lang="nl-BE" sz="1400" dirty="0" err="1" smtClean="0">
                <a:solidFill>
                  <a:prstClr val="black"/>
                </a:solidFill>
              </a:rPr>
              <a:t>projects</a:t>
            </a:r>
            <a:r>
              <a:rPr lang="nl-BE" sz="1400" dirty="0" smtClean="0">
                <a:solidFill>
                  <a:prstClr val="black"/>
                </a:solidFill>
              </a:rPr>
              <a:t> and </a:t>
            </a:r>
            <a:r>
              <a:rPr lang="nl-BE" sz="1400" dirty="0" err="1" smtClean="0">
                <a:solidFill>
                  <a:prstClr val="black"/>
                </a:solidFill>
              </a:rPr>
              <a:t>changes</a:t>
            </a:r>
            <a:r>
              <a:rPr lang="nl-BE" sz="1400" dirty="0" smtClean="0">
                <a:solidFill>
                  <a:prstClr val="black"/>
                </a:solidFill>
              </a:rPr>
              <a:t> </a:t>
            </a:r>
            <a:r>
              <a:rPr lang="nl-BE" sz="1400" dirty="0" err="1" smtClean="0">
                <a:solidFill>
                  <a:prstClr val="black"/>
                </a:solidFill>
              </a:rPr>
              <a:t>within</a:t>
            </a:r>
            <a:r>
              <a:rPr lang="nl-BE" sz="1400" dirty="0" smtClean="0">
                <a:solidFill>
                  <a:prstClr val="black"/>
                </a:solidFill>
              </a:rPr>
              <a:t> the </a:t>
            </a:r>
            <a:r>
              <a:rPr lang="nl-BE" sz="1400" dirty="0" err="1" smtClean="0">
                <a:solidFill>
                  <a:prstClr val="black"/>
                </a:solidFill>
              </a:rPr>
              <a:t>agreed</a:t>
            </a:r>
            <a:r>
              <a:rPr lang="nl-BE" sz="1400" dirty="0" smtClean="0">
                <a:solidFill>
                  <a:prstClr val="black"/>
                </a:solidFill>
              </a:rPr>
              <a:t> timeframe</a:t>
            </a:r>
          </a:p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nl-BE" sz="1400" dirty="0" smtClean="0">
                <a:solidFill>
                  <a:prstClr val="black"/>
                </a:solidFill>
              </a:rPr>
              <a:t>SLA </a:t>
            </a:r>
            <a:r>
              <a:rPr lang="nl-BE" sz="1400" dirty="0" err="1" smtClean="0">
                <a:solidFill>
                  <a:prstClr val="black"/>
                </a:solidFill>
              </a:rPr>
              <a:t>for</a:t>
            </a:r>
            <a:r>
              <a:rPr lang="nl-BE" sz="1400" dirty="0" smtClean="0">
                <a:solidFill>
                  <a:prstClr val="black"/>
                </a:solidFill>
              </a:rPr>
              <a:t> all </a:t>
            </a:r>
            <a:r>
              <a:rPr lang="nl-BE" sz="1400" dirty="0" err="1" smtClean="0">
                <a:solidFill>
                  <a:prstClr val="black"/>
                </a:solidFill>
              </a:rPr>
              <a:t>main</a:t>
            </a:r>
            <a:r>
              <a:rPr lang="nl-BE" sz="1400" dirty="0" smtClean="0">
                <a:solidFill>
                  <a:prstClr val="black"/>
                </a:solidFill>
              </a:rPr>
              <a:t> services </a:t>
            </a:r>
            <a:r>
              <a:rPr lang="nl-BE" sz="1400" dirty="0" err="1" smtClean="0">
                <a:solidFill>
                  <a:prstClr val="black"/>
                </a:solidFill>
              </a:rPr>
              <a:t>agreed</a:t>
            </a:r>
            <a:r>
              <a:rPr lang="nl-BE" sz="1400" dirty="0" smtClean="0">
                <a:solidFill>
                  <a:prstClr val="black"/>
                </a:solidFill>
              </a:rPr>
              <a:t> </a:t>
            </a:r>
            <a:r>
              <a:rPr lang="nl-BE" sz="1400" dirty="0" err="1" smtClean="0">
                <a:solidFill>
                  <a:prstClr val="black"/>
                </a:solidFill>
              </a:rPr>
              <a:t>upon</a:t>
            </a:r>
            <a:r>
              <a:rPr lang="nl-BE" sz="1400" dirty="0" smtClean="0">
                <a:solidFill>
                  <a:prstClr val="black"/>
                </a:solidFill>
              </a:rPr>
              <a:t> and </a:t>
            </a:r>
            <a:r>
              <a:rPr lang="nl-BE" sz="1400" dirty="0" err="1" smtClean="0">
                <a:solidFill>
                  <a:prstClr val="black"/>
                </a:solidFill>
              </a:rPr>
              <a:t>formalised</a:t>
            </a:r>
            <a:r>
              <a:rPr lang="nl-BE" sz="1400" dirty="0" smtClean="0">
                <a:solidFill>
                  <a:prstClr val="black"/>
                </a:solidFill>
              </a:rPr>
              <a:t> </a:t>
            </a:r>
            <a:r>
              <a:rPr lang="nl-BE" sz="1400" dirty="0" err="1" smtClean="0">
                <a:solidFill>
                  <a:prstClr val="black"/>
                </a:solidFill>
              </a:rPr>
              <a:t>with</a:t>
            </a:r>
            <a:r>
              <a:rPr lang="nl-BE" sz="1400" dirty="0" smtClean="0">
                <a:solidFill>
                  <a:prstClr val="black"/>
                </a:solidFill>
              </a:rPr>
              <a:t> the customer</a:t>
            </a:r>
          </a:p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nl-BE" sz="1400" dirty="0" smtClean="0">
                <a:solidFill>
                  <a:prstClr val="black"/>
                </a:solidFill>
              </a:rPr>
              <a:t>20% </a:t>
            </a:r>
            <a:r>
              <a:rPr lang="nl-BE" sz="1400" dirty="0" err="1" smtClean="0">
                <a:solidFill>
                  <a:prstClr val="black"/>
                </a:solidFill>
              </a:rPr>
              <a:t>less</a:t>
            </a:r>
            <a:r>
              <a:rPr lang="nl-BE" sz="1400" dirty="0" smtClean="0">
                <a:solidFill>
                  <a:prstClr val="black"/>
                </a:solidFill>
              </a:rPr>
              <a:t> </a:t>
            </a:r>
            <a:r>
              <a:rPr lang="nl-BE" sz="1400" dirty="0" err="1" smtClean="0">
                <a:solidFill>
                  <a:prstClr val="black"/>
                </a:solidFill>
              </a:rPr>
              <a:t>incidents</a:t>
            </a:r>
            <a:endParaRPr lang="nl-BE" sz="1400" dirty="0" smtClean="0">
              <a:solidFill>
                <a:prstClr val="black"/>
              </a:solidFill>
            </a:endParaRPr>
          </a:p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nl-BE" sz="1400" dirty="0" smtClean="0">
                <a:solidFill>
                  <a:prstClr val="black"/>
                </a:solidFill>
              </a:rPr>
              <a:t>80% of the </a:t>
            </a:r>
            <a:r>
              <a:rPr lang="nl-BE" sz="1400" dirty="0" err="1" smtClean="0">
                <a:solidFill>
                  <a:prstClr val="black"/>
                </a:solidFill>
              </a:rPr>
              <a:t>incidents</a:t>
            </a:r>
            <a:r>
              <a:rPr lang="nl-BE" sz="1400" dirty="0" smtClean="0">
                <a:solidFill>
                  <a:prstClr val="black"/>
                </a:solidFill>
              </a:rPr>
              <a:t> </a:t>
            </a:r>
            <a:r>
              <a:rPr lang="nl-BE" sz="1400" dirty="0" err="1" smtClean="0">
                <a:solidFill>
                  <a:prstClr val="black"/>
                </a:solidFill>
              </a:rPr>
              <a:t>solved</a:t>
            </a:r>
            <a:r>
              <a:rPr lang="nl-BE" sz="1400" dirty="0" smtClean="0">
                <a:solidFill>
                  <a:prstClr val="black"/>
                </a:solidFill>
              </a:rPr>
              <a:t> </a:t>
            </a:r>
            <a:r>
              <a:rPr lang="nl-BE" sz="1400" dirty="0" err="1" smtClean="0">
                <a:solidFill>
                  <a:prstClr val="black"/>
                </a:solidFill>
              </a:rPr>
              <a:t>within</a:t>
            </a:r>
            <a:r>
              <a:rPr lang="nl-BE" sz="1400" dirty="0" smtClean="0">
                <a:solidFill>
                  <a:prstClr val="black"/>
                </a:solidFill>
              </a:rPr>
              <a:t> 8 business </a:t>
            </a:r>
            <a:r>
              <a:rPr lang="nl-BE" sz="1400" dirty="0" err="1" smtClean="0">
                <a:solidFill>
                  <a:prstClr val="black"/>
                </a:solidFill>
              </a:rPr>
              <a:t>hours</a:t>
            </a:r>
            <a:endParaRPr lang="nl-BE" sz="1400" dirty="0" smtClean="0">
              <a:solidFill>
                <a:prstClr val="black"/>
              </a:solidFill>
            </a:endParaRPr>
          </a:p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nl-BE" sz="1400" dirty="0" smtClean="0">
                <a:solidFill>
                  <a:prstClr val="black"/>
                </a:solidFill>
              </a:rPr>
              <a:t>CMDB up-to-date </a:t>
            </a:r>
            <a:r>
              <a:rPr lang="nl-BE" sz="1400" dirty="0" err="1" smtClean="0">
                <a:solidFill>
                  <a:prstClr val="black"/>
                </a:solidFill>
              </a:rPr>
              <a:t>for</a:t>
            </a:r>
            <a:r>
              <a:rPr lang="nl-BE" sz="1400" dirty="0" smtClean="0">
                <a:solidFill>
                  <a:prstClr val="black"/>
                </a:solidFill>
              </a:rPr>
              <a:t> 80% of the services</a:t>
            </a:r>
          </a:p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nl-BE" sz="1400" dirty="0" err="1" smtClean="0">
                <a:solidFill>
                  <a:prstClr val="black"/>
                </a:solidFill>
              </a:rPr>
              <a:t>Meaningful</a:t>
            </a:r>
            <a:r>
              <a:rPr lang="nl-BE" sz="1400" dirty="0" smtClean="0">
                <a:solidFill>
                  <a:prstClr val="black"/>
                </a:solidFill>
              </a:rPr>
              <a:t> </a:t>
            </a:r>
            <a:r>
              <a:rPr lang="nl-BE" sz="1400" dirty="0" err="1" smtClean="0">
                <a:solidFill>
                  <a:prstClr val="black"/>
                </a:solidFill>
              </a:rPr>
              <a:t>reporting</a:t>
            </a:r>
            <a:r>
              <a:rPr lang="nl-BE" sz="1400" dirty="0" smtClean="0">
                <a:solidFill>
                  <a:prstClr val="black"/>
                </a:solidFill>
              </a:rPr>
              <a:t> of the </a:t>
            </a:r>
            <a:r>
              <a:rPr lang="nl-BE" sz="1400" dirty="0" err="1" smtClean="0">
                <a:solidFill>
                  <a:prstClr val="black"/>
                </a:solidFill>
              </a:rPr>
              <a:t>deployed</a:t>
            </a:r>
            <a:r>
              <a:rPr lang="nl-BE" sz="1400" dirty="0" smtClean="0">
                <a:solidFill>
                  <a:prstClr val="black"/>
                </a:solidFill>
              </a:rPr>
              <a:t> </a:t>
            </a:r>
            <a:r>
              <a:rPr lang="nl-BE" sz="1400" dirty="0" err="1" smtClean="0">
                <a:solidFill>
                  <a:prstClr val="black"/>
                </a:solidFill>
              </a:rPr>
              <a:t>means</a:t>
            </a:r>
            <a:r>
              <a:rPr lang="nl-BE" sz="1400" dirty="0" smtClean="0">
                <a:solidFill>
                  <a:prstClr val="black"/>
                </a:solidFill>
              </a:rPr>
              <a:t>, </a:t>
            </a:r>
            <a:r>
              <a:rPr lang="nl-BE" sz="1400" dirty="0" err="1" smtClean="0">
                <a:solidFill>
                  <a:prstClr val="black"/>
                </a:solidFill>
              </a:rPr>
              <a:t>people</a:t>
            </a:r>
            <a:r>
              <a:rPr lang="nl-BE" sz="1400" dirty="0" smtClean="0">
                <a:solidFill>
                  <a:prstClr val="black"/>
                </a:solidFill>
              </a:rPr>
              <a:t> and money</a:t>
            </a:r>
          </a:p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nl-BE" sz="1400" dirty="0" smtClean="0">
                <a:solidFill>
                  <a:prstClr val="black"/>
                </a:solidFill>
              </a:rPr>
              <a:t>5% of the </a:t>
            </a:r>
            <a:r>
              <a:rPr lang="nl-BE" sz="1400" dirty="0" err="1" smtClean="0">
                <a:solidFill>
                  <a:prstClr val="black"/>
                </a:solidFill>
              </a:rPr>
              <a:t>total</a:t>
            </a:r>
            <a:r>
              <a:rPr lang="nl-BE" sz="1400" dirty="0" smtClean="0">
                <a:solidFill>
                  <a:prstClr val="black"/>
                </a:solidFill>
              </a:rPr>
              <a:t> time </a:t>
            </a:r>
            <a:r>
              <a:rPr lang="nl-BE" sz="1400" dirty="0" err="1" smtClean="0">
                <a:solidFill>
                  <a:prstClr val="black"/>
                </a:solidFill>
              </a:rPr>
              <a:t>for</a:t>
            </a:r>
            <a:r>
              <a:rPr lang="nl-BE" sz="1400" dirty="0" smtClean="0">
                <a:solidFill>
                  <a:prstClr val="black"/>
                </a:solidFill>
              </a:rPr>
              <a:t> </a:t>
            </a:r>
            <a:r>
              <a:rPr lang="nl-BE" sz="1400" dirty="0" err="1" smtClean="0">
                <a:solidFill>
                  <a:prstClr val="black"/>
                </a:solidFill>
              </a:rPr>
              <a:t>personal</a:t>
            </a:r>
            <a:r>
              <a:rPr lang="nl-BE" sz="1400" dirty="0" smtClean="0">
                <a:solidFill>
                  <a:prstClr val="black"/>
                </a:solidFill>
              </a:rPr>
              <a:t> professional </a:t>
            </a:r>
            <a:r>
              <a:rPr lang="nl-BE" sz="1400" dirty="0" err="1" smtClean="0">
                <a:solidFill>
                  <a:prstClr val="black"/>
                </a:solidFill>
              </a:rPr>
              <a:t>development</a:t>
            </a:r>
            <a:endParaRPr lang="nl-BE" sz="1400" dirty="0" smtClean="0">
              <a:solidFill>
                <a:prstClr val="black"/>
              </a:solidFill>
            </a:endParaRPr>
          </a:p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nl-BE" sz="1400" dirty="0" smtClean="0">
                <a:solidFill>
                  <a:prstClr val="black"/>
                </a:solidFill>
              </a:rPr>
              <a:t>5% € </a:t>
            </a:r>
            <a:r>
              <a:rPr lang="nl-BE" sz="1400" dirty="0" err="1" smtClean="0">
                <a:solidFill>
                  <a:prstClr val="black"/>
                </a:solidFill>
              </a:rPr>
              <a:t>cost</a:t>
            </a:r>
            <a:r>
              <a:rPr lang="nl-BE" sz="1400" dirty="0" smtClean="0">
                <a:solidFill>
                  <a:prstClr val="black"/>
                </a:solidFill>
              </a:rPr>
              <a:t> </a:t>
            </a:r>
            <a:r>
              <a:rPr lang="nl-BE" sz="1400" dirty="0" err="1" smtClean="0">
                <a:solidFill>
                  <a:prstClr val="black"/>
                </a:solidFill>
              </a:rPr>
              <a:t>savings</a:t>
            </a:r>
            <a:endParaRPr lang="nl-BE" sz="1400" dirty="0" smtClean="0">
              <a:solidFill>
                <a:prstClr val="black"/>
              </a:solidFill>
            </a:endParaRPr>
          </a:p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nl-BE" sz="1400" dirty="0" smtClean="0">
                <a:solidFill>
                  <a:prstClr val="black"/>
                </a:solidFill>
              </a:rPr>
              <a:t>6 FTE move </a:t>
            </a:r>
            <a:r>
              <a:rPr lang="nl-BE" sz="1400" dirty="0" err="1" smtClean="0">
                <a:solidFill>
                  <a:prstClr val="black"/>
                </a:solidFill>
              </a:rPr>
              <a:t>from</a:t>
            </a:r>
            <a:r>
              <a:rPr lang="nl-BE" sz="1400" dirty="0" smtClean="0">
                <a:solidFill>
                  <a:prstClr val="black"/>
                </a:solidFill>
              </a:rPr>
              <a:t> </a:t>
            </a:r>
            <a:r>
              <a:rPr lang="nl-BE" sz="1400" dirty="0" err="1" smtClean="0">
                <a:solidFill>
                  <a:prstClr val="black"/>
                </a:solidFill>
              </a:rPr>
              <a:t>quadrant</a:t>
            </a:r>
            <a:r>
              <a:rPr lang="nl-BE" sz="1400" dirty="0" smtClean="0">
                <a:solidFill>
                  <a:prstClr val="black"/>
                </a:solidFill>
              </a:rPr>
              <a:t> 3 and 4 (right) to 1 and 2 (</a:t>
            </a:r>
            <a:r>
              <a:rPr lang="nl-BE" sz="1400" dirty="0" err="1" smtClean="0">
                <a:solidFill>
                  <a:prstClr val="black"/>
                </a:solidFill>
              </a:rPr>
              <a:t>left</a:t>
            </a:r>
            <a:r>
              <a:rPr lang="nl-BE" sz="1400" dirty="0" smtClean="0">
                <a:solidFill>
                  <a:prstClr val="black"/>
                </a:solidFill>
              </a:rPr>
              <a:t>)</a:t>
            </a:r>
          </a:p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nl-BE" sz="1400" dirty="0" smtClean="0">
                <a:solidFill>
                  <a:prstClr val="black"/>
                </a:solidFill>
              </a:rPr>
              <a:t>10 </a:t>
            </a:r>
            <a:r>
              <a:rPr lang="nl-BE" sz="1400" dirty="0" err="1" smtClean="0">
                <a:solidFill>
                  <a:prstClr val="black"/>
                </a:solidFill>
              </a:rPr>
              <a:t>Proof</a:t>
            </a:r>
            <a:r>
              <a:rPr lang="nl-BE" sz="1400" dirty="0" smtClean="0">
                <a:solidFill>
                  <a:prstClr val="black"/>
                </a:solidFill>
              </a:rPr>
              <a:t> of </a:t>
            </a:r>
            <a:r>
              <a:rPr lang="nl-BE" sz="1400" dirty="0" err="1" smtClean="0">
                <a:solidFill>
                  <a:prstClr val="black"/>
                </a:solidFill>
              </a:rPr>
              <a:t>Concepts</a:t>
            </a:r>
            <a:r>
              <a:rPr lang="nl-BE" sz="1400" dirty="0" smtClean="0">
                <a:solidFill>
                  <a:prstClr val="black"/>
                </a:solidFill>
              </a:rPr>
              <a:t> </a:t>
            </a:r>
            <a:r>
              <a:rPr lang="nl-BE" sz="1400" dirty="0" err="1" smtClean="0">
                <a:solidFill>
                  <a:prstClr val="black"/>
                </a:solidFill>
              </a:rPr>
              <a:t>executed</a:t>
            </a:r>
            <a:endParaRPr lang="nl-NL" sz="1400" dirty="0" smtClean="0">
              <a:solidFill>
                <a:prstClr val="black"/>
              </a:solidFill>
            </a:endParaRPr>
          </a:p>
        </p:txBody>
      </p:sp>
      <p:sp>
        <p:nvSpPr>
          <p:cNvPr id="5" name="Titel 3"/>
          <p:cNvSpPr txBox="1">
            <a:spLocks/>
          </p:cNvSpPr>
          <p:nvPr/>
        </p:nvSpPr>
        <p:spPr>
          <a:xfrm>
            <a:off x="2752724" y="209093"/>
            <a:ext cx="6391275" cy="87021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10 </a:t>
            </a:r>
            <a:r>
              <a:rPr lang="nl-BE" sz="3200" dirty="0" err="1" smtClean="0">
                <a:solidFill>
                  <a:schemeClr val="bg1"/>
                </a:solidFill>
              </a:rPr>
              <a:t>Commandments</a:t>
            </a:r>
            <a:r>
              <a:rPr lang="nl-BE" sz="3200" dirty="0" smtClean="0">
                <a:solidFill>
                  <a:schemeClr val="bg1"/>
                </a:solidFill>
              </a:rPr>
              <a:t> </a:t>
            </a:r>
            <a:r>
              <a:rPr lang="nl-BE" sz="3200" dirty="0" err="1" smtClean="0">
                <a:solidFill>
                  <a:schemeClr val="bg1"/>
                </a:solidFill>
              </a:rPr>
              <a:t>for</a:t>
            </a:r>
            <a:r>
              <a:rPr lang="nl-BE" sz="3200" dirty="0" smtClean="0">
                <a:solidFill>
                  <a:schemeClr val="bg1"/>
                </a:solidFill>
              </a:rPr>
              <a:t> 2011</a:t>
            </a:r>
            <a:endParaRPr lang="nl-B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7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457200" y="1210753"/>
            <a:ext cx="532923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1400" dirty="0" smtClean="0">
                <a:solidFill>
                  <a:prstClr val="black"/>
                </a:solidFill>
              </a:rPr>
              <a:t>Do not under estimate the energy that is needed to change a culture. Your live is much calmer as a manager then as a leader.</a:t>
            </a:r>
          </a:p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1400" dirty="0" smtClean="0">
                <a:solidFill>
                  <a:prstClr val="black"/>
                </a:solidFill>
              </a:rPr>
              <a:t>Systemize your change management process and measure feed back and participation.</a:t>
            </a:r>
          </a:p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1400" dirty="0" smtClean="0">
                <a:solidFill>
                  <a:prstClr val="black"/>
                </a:solidFill>
              </a:rPr>
              <a:t>Find a external partner, who dare to challenge you in an extremely critical but affirmative way.</a:t>
            </a:r>
          </a:p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1400" dirty="0" smtClean="0">
                <a:solidFill>
                  <a:prstClr val="black"/>
                </a:solidFill>
              </a:rPr>
              <a:t>Be patient with people but know that not everybody will reach the other side…</a:t>
            </a:r>
          </a:p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1400" dirty="0" smtClean="0">
                <a:solidFill>
                  <a:prstClr val="black"/>
                </a:solidFill>
              </a:rPr>
              <a:t>Take your time but work every day at least 15 minutes on your change project.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" name="Titel 3"/>
          <p:cNvSpPr txBox="1">
            <a:spLocks/>
          </p:cNvSpPr>
          <p:nvPr/>
        </p:nvSpPr>
        <p:spPr>
          <a:xfrm>
            <a:off x="2752725" y="209093"/>
            <a:ext cx="6391275" cy="87021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GB" sz="3200" dirty="0" smtClean="0">
                <a:solidFill>
                  <a:schemeClr val="bg1"/>
                </a:solidFill>
              </a:rPr>
              <a:t>Lessons Learned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65" y="1210753"/>
            <a:ext cx="3173436" cy="21896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807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t="10295" r="524" b="27787"/>
          <a:stretch/>
        </p:blipFill>
        <p:spPr>
          <a:xfrm>
            <a:off x="3" y="0"/>
            <a:ext cx="9143998" cy="5221288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" y="4136646"/>
            <a:ext cx="9143998" cy="8015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50803" y="4305347"/>
            <a:ext cx="9093197" cy="4641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spc="3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Questions or Remarks ?</a:t>
            </a:r>
            <a:endParaRPr kumimoji="0" lang="en-US" sz="3600" b="1" i="0" u="none" strike="noStrike" kern="0" cap="none" spc="30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6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40" y="1185464"/>
            <a:ext cx="3270959" cy="20244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itel 3"/>
          <p:cNvSpPr>
            <a:spLocks noGrp="1"/>
          </p:cNvSpPr>
          <p:nvPr>
            <p:ph type="title"/>
          </p:nvPr>
        </p:nvSpPr>
        <p:spPr>
          <a:xfrm>
            <a:off x="2752724" y="209093"/>
            <a:ext cx="6391275" cy="870215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r"/>
            <a:r>
              <a:rPr lang="nl-BE" sz="3200" dirty="0" smtClean="0">
                <a:solidFill>
                  <a:schemeClr val="bg1"/>
                </a:solidFill>
              </a:rPr>
              <a:t>Quiz ? </a:t>
            </a:r>
            <a:endParaRPr lang="nl-BE" sz="3200" dirty="0">
              <a:solidFill>
                <a:schemeClr val="bg1"/>
              </a:solidFill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294897"/>
            <a:ext cx="5195639" cy="30008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>
                <a:ea typeface="ＭＳ Ｐゴシック" pitchFamily="-107" charset="-128"/>
              </a:rPr>
              <a:t>Which sentence does not belong in this row?</a:t>
            </a:r>
          </a:p>
          <a:p>
            <a:pPr marL="457200" indent="-457200">
              <a:buFont typeface="+mj-lt"/>
              <a:buAutoNum type="alphaUcPeriod"/>
            </a:pPr>
            <a:endParaRPr lang="en-GB" sz="2000" b="1" dirty="0" smtClean="0">
              <a:ea typeface="ＭＳ Ｐゴシック" pitchFamily="-107" charset="-128"/>
            </a:endParaRPr>
          </a:p>
          <a:p>
            <a:pPr defTabSz="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GB" sz="1600" dirty="0" smtClean="0">
                <a:solidFill>
                  <a:prstClr val="black"/>
                </a:solidFill>
                <a:ea typeface="ＭＳ Ｐゴシック" pitchFamily="-107" charset="-128"/>
              </a:rPr>
              <a:t>A newspaper works better than a magazine.</a:t>
            </a:r>
          </a:p>
          <a:p>
            <a:pPr defTabSz="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GB" sz="1600" dirty="0" smtClean="0">
                <a:solidFill>
                  <a:prstClr val="black"/>
                </a:solidFill>
                <a:ea typeface="ＭＳ Ｐゴシック" pitchFamily="-107" charset="-128"/>
              </a:rPr>
              <a:t>The beach is a better place than the street.</a:t>
            </a:r>
          </a:p>
          <a:p>
            <a:pPr defTabSz="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GB" sz="1600" dirty="0" smtClean="0">
                <a:solidFill>
                  <a:prstClr val="black"/>
                </a:solidFill>
                <a:ea typeface="ＭＳ Ｐゴシック" pitchFamily="-107" charset="-128"/>
              </a:rPr>
              <a:t>It is better to start to run than to start by walking rapidly.</a:t>
            </a:r>
          </a:p>
          <a:p>
            <a:pPr defTabSz="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GB" sz="1600" dirty="0" smtClean="0">
                <a:solidFill>
                  <a:prstClr val="black"/>
                </a:solidFill>
                <a:ea typeface="ＭＳ Ｐゴシック" pitchFamily="-107" charset="-128"/>
              </a:rPr>
              <a:t>All young children likes it.</a:t>
            </a:r>
          </a:p>
          <a:p>
            <a:pPr defTabSz="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GB" sz="1600" dirty="0" smtClean="0">
                <a:solidFill>
                  <a:prstClr val="black"/>
                </a:solidFill>
                <a:ea typeface="ＭＳ Ｐゴシック" pitchFamily="-107" charset="-128"/>
              </a:rPr>
              <a:t>Cycling uphill is more difficult than downhill.</a:t>
            </a:r>
          </a:p>
          <a:p>
            <a:pPr defTabSz="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GB" sz="1600" dirty="0" smtClean="0">
                <a:solidFill>
                  <a:prstClr val="black"/>
                </a:solidFill>
                <a:ea typeface="ＭＳ Ｐゴシック" pitchFamily="-107" charset="-128"/>
              </a:rPr>
              <a:t>Birds rarely come too close.</a:t>
            </a:r>
            <a:r>
              <a:rPr lang="en-GB" sz="1600" i="1" dirty="0" smtClean="0"/>
              <a:t/>
            </a:r>
            <a:br>
              <a:rPr lang="en-GB" sz="1600" i="1" dirty="0" smtClean="0"/>
            </a:br>
            <a:endParaRPr lang="en-GB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39464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41" y="1185463"/>
            <a:ext cx="3270958" cy="20244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itel 3"/>
          <p:cNvSpPr>
            <a:spLocks noGrp="1"/>
          </p:cNvSpPr>
          <p:nvPr>
            <p:ph type="title"/>
          </p:nvPr>
        </p:nvSpPr>
        <p:spPr>
          <a:xfrm>
            <a:off x="2752724" y="209093"/>
            <a:ext cx="6391275" cy="870215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r"/>
            <a:r>
              <a:rPr lang="nl-BE" sz="3200" dirty="0" smtClean="0">
                <a:solidFill>
                  <a:schemeClr val="bg1"/>
                </a:solidFill>
              </a:rPr>
              <a:t>Quiz </a:t>
            </a:r>
            <a:r>
              <a:rPr lang="nl-BE" sz="3200" dirty="0">
                <a:solidFill>
                  <a:schemeClr val="bg1"/>
                </a:solidFill>
              </a:rPr>
              <a:t>!</a:t>
            </a:r>
            <a:r>
              <a:rPr lang="nl-BE" sz="3200" dirty="0" smtClean="0">
                <a:solidFill>
                  <a:schemeClr val="bg1"/>
                </a:solidFill>
              </a:rPr>
              <a:t> </a:t>
            </a:r>
            <a:endParaRPr lang="nl-BE" sz="3200" dirty="0">
              <a:solidFill>
                <a:schemeClr val="bg1"/>
              </a:solidFill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294897"/>
            <a:ext cx="5195639" cy="30008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>
                <a:ea typeface="ＭＳ Ｐゴシック" pitchFamily="-107" charset="-128"/>
              </a:rPr>
              <a:t>Which sentence does not belong in this row?</a:t>
            </a:r>
          </a:p>
          <a:p>
            <a:pPr marL="457200" indent="-457200">
              <a:buFont typeface="+mj-lt"/>
              <a:buAutoNum type="alphaUcPeriod"/>
            </a:pPr>
            <a:endParaRPr lang="en-GB" sz="2000" b="1" dirty="0" smtClean="0">
              <a:ea typeface="ＭＳ Ｐゴシック" pitchFamily="-107" charset="-128"/>
            </a:endParaRPr>
          </a:p>
          <a:p>
            <a:pPr defTabSz="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GB" sz="1600" dirty="0" smtClean="0">
                <a:solidFill>
                  <a:prstClr val="black"/>
                </a:solidFill>
                <a:ea typeface="ＭＳ Ｐゴシック" pitchFamily="-107" charset="-128"/>
              </a:rPr>
              <a:t>A newspaper works better than a magazine.</a:t>
            </a:r>
          </a:p>
          <a:p>
            <a:pPr defTabSz="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GB" sz="1600" dirty="0" smtClean="0">
                <a:solidFill>
                  <a:prstClr val="black"/>
                </a:solidFill>
                <a:ea typeface="ＭＳ Ｐゴシック" pitchFamily="-107" charset="-128"/>
              </a:rPr>
              <a:t>The beach is a better place than the street.</a:t>
            </a:r>
          </a:p>
          <a:p>
            <a:pPr defTabSz="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GB" sz="1600" dirty="0" smtClean="0">
                <a:solidFill>
                  <a:prstClr val="black"/>
                </a:solidFill>
                <a:ea typeface="ＭＳ Ｐゴシック" pitchFamily="-107" charset="-128"/>
              </a:rPr>
              <a:t>It is better to start to run than to start by walking rapidly.</a:t>
            </a:r>
          </a:p>
          <a:p>
            <a:pPr defTabSz="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GB" sz="1600" dirty="0" smtClean="0">
                <a:solidFill>
                  <a:prstClr val="black"/>
                </a:solidFill>
                <a:ea typeface="ＭＳ Ｐゴシック" pitchFamily="-107" charset="-128"/>
              </a:rPr>
              <a:t>All young children likes it.</a:t>
            </a:r>
          </a:p>
          <a:p>
            <a:pPr defTabSz="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GB" sz="1600" dirty="0" smtClean="0">
                <a:solidFill>
                  <a:prstClr val="black"/>
                </a:solidFill>
                <a:ea typeface="ＭＳ Ｐゴシック" pitchFamily="-107" charset="-128"/>
              </a:rPr>
              <a:t>Cycling uphill is more difficult than downhill.</a:t>
            </a:r>
          </a:p>
          <a:p>
            <a:pPr defTabSz="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GB" sz="1600" dirty="0" smtClean="0">
                <a:solidFill>
                  <a:prstClr val="black"/>
                </a:solidFill>
                <a:ea typeface="ＭＳ Ｐゴシック" pitchFamily="-107" charset="-128"/>
              </a:rPr>
              <a:t>Birds rarely come too close.</a:t>
            </a:r>
            <a:r>
              <a:rPr lang="en-GB" sz="1600" i="1" dirty="0" smtClean="0"/>
              <a:t/>
            </a:r>
            <a:br>
              <a:rPr lang="en-GB" sz="1600" i="1" dirty="0" smtClean="0"/>
            </a:br>
            <a:endParaRPr lang="en-GB" sz="1600" i="1" dirty="0" smtClean="0"/>
          </a:p>
        </p:txBody>
      </p:sp>
      <p:sp>
        <p:nvSpPr>
          <p:cNvPr id="4" name="Vijfhoek 3"/>
          <p:cNvSpPr/>
          <p:nvPr/>
        </p:nvSpPr>
        <p:spPr>
          <a:xfrm rot="10800000">
            <a:off x="4562475" y="3457575"/>
            <a:ext cx="1123950" cy="304800"/>
          </a:xfrm>
          <a:prstGeom prst="homePlat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664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5" descr="Neuzen in dezefdfe richting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6" y="1624401"/>
            <a:ext cx="1871663" cy="958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6" descr="Neuzen in dezefdfe richting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1" y="1624401"/>
            <a:ext cx="1287463" cy="2509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7" descr="Neuzen in dezefdfe richting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75018"/>
            <a:ext cx="4068762" cy="2031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8" descr="Neuzen in dezefdfe richting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6" y="1178416"/>
            <a:ext cx="2447925" cy="1219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3"/>
          <p:cNvSpPr txBox="1">
            <a:spLocks/>
          </p:cNvSpPr>
          <p:nvPr/>
        </p:nvSpPr>
        <p:spPr>
          <a:xfrm>
            <a:off x="2752724" y="209093"/>
            <a:ext cx="6391275" cy="87021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nl-BE" sz="3200" dirty="0" err="1" smtClean="0">
                <a:solidFill>
                  <a:schemeClr val="bg1"/>
                </a:solidFill>
              </a:rPr>
              <a:t>Strategy</a:t>
            </a:r>
            <a:r>
              <a:rPr lang="nl-BE" sz="3200" dirty="0" smtClean="0">
                <a:solidFill>
                  <a:schemeClr val="bg1"/>
                </a:solidFill>
              </a:rPr>
              <a:t> = Easy </a:t>
            </a:r>
            <a:r>
              <a:rPr lang="nl-BE" sz="3200" dirty="0" err="1" smtClean="0">
                <a:solidFill>
                  <a:schemeClr val="bg1"/>
                </a:solidFill>
              </a:rPr>
              <a:t>to</a:t>
            </a:r>
            <a:r>
              <a:rPr lang="nl-BE" sz="3200" dirty="0" smtClean="0">
                <a:solidFill>
                  <a:schemeClr val="bg1"/>
                </a:solidFill>
              </a:rPr>
              <a:t> </a:t>
            </a:r>
            <a:r>
              <a:rPr lang="nl-BE" sz="3200" dirty="0" err="1" smtClean="0">
                <a:solidFill>
                  <a:schemeClr val="bg1"/>
                </a:solidFill>
              </a:rPr>
              <a:t>explain</a:t>
            </a:r>
            <a:r>
              <a:rPr lang="nl-BE" sz="3200" dirty="0" smtClean="0">
                <a:solidFill>
                  <a:schemeClr val="bg1"/>
                </a:solidFill>
              </a:rPr>
              <a:t>! </a:t>
            </a:r>
            <a:endParaRPr lang="nl-B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3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 txBox="1">
            <a:spLocks/>
          </p:cNvSpPr>
          <p:nvPr/>
        </p:nvSpPr>
        <p:spPr>
          <a:xfrm>
            <a:off x="2752724" y="209093"/>
            <a:ext cx="6391275" cy="87021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Do we </a:t>
            </a:r>
            <a:r>
              <a:rPr lang="nl-BE" sz="3200" dirty="0" err="1" smtClean="0">
                <a:solidFill>
                  <a:schemeClr val="bg1"/>
                </a:solidFill>
              </a:rPr>
              <a:t>need</a:t>
            </a:r>
            <a:r>
              <a:rPr lang="nl-BE" sz="3200" dirty="0" smtClean="0">
                <a:solidFill>
                  <a:schemeClr val="bg1"/>
                </a:solidFill>
              </a:rPr>
              <a:t> a new </a:t>
            </a:r>
            <a:r>
              <a:rPr lang="nl-BE" sz="3200" dirty="0" err="1" smtClean="0">
                <a:solidFill>
                  <a:schemeClr val="bg1"/>
                </a:solidFill>
              </a:rPr>
              <a:t>strategy</a:t>
            </a:r>
            <a:r>
              <a:rPr lang="nl-BE" sz="3200" dirty="0" smtClean="0">
                <a:solidFill>
                  <a:schemeClr val="bg1"/>
                </a:solidFill>
              </a:rPr>
              <a:t> ? </a:t>
            </a:r>
            <a:endParaRPr lang="nl-BE" sz="3200" dirty="0">
              <a:solidFill>
                <a:schemeClr val="bg1"/>
              </a:solidFill>
            </a:endParaRPr>
          </a:p>
        </p:txBody>
      </p:sp>
      <p:pic>
        <p:nvPicPr>
          <p:cNvPr id="105479" name="Picture 7" descr="sandradepre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3" y="1586609"/>
            <a:ext cx="1747045" cy="1960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0" name="Picture 8" descr="geld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24" y="1312380"/>
            <a:ext cx="1711536" cy="103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3800903" y="2464394"/>
            <a:ext cx="24962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smtClean="0">
                <a:solidFill>
                  <a:prstClr val="black"/>
                </a:solidFill>
              </a:rPr>
              <a:t> Cost saving: 65 million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779857" y="3699869"/>
            <a:ext cx="11509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0" smtClean="0">
                <a:solidFill>
                  <a:prstClr val="black"/>
                </a:solidFill>
              </a:rPr>
              <a:t>New vision</a:t>
            </a:r>
          </a:p>
        </p:txBody>
      </p:sp>
      <p:pic>
        <p:nvPicPr>
          <p:cNvPr id="105483" name="Picture 11" descr="agile_wanne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925" y="1623362"/>
            <a:ext cx="1885900" cy="1435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4" name="Picture 12" descr="comple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4" y="3192493"/>
            <a:ext cx="2362201" cy="1358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2818604" y="4705715"/>
            <a:ext cx="22304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800" smtClean="0">
                <a:solidFill>
                  <a:prstClr val="black"/>
                </a:solidFill>
              </a:rPr>
              <a:t>17% less </a:t>
            </a:r>
            <a:r>
              <a:rPr lang="en-GB" sz="1600" smtClean="0">
                <a:solidFill>
                  <a:prstClr val="black"/>
                </a:solidFill>
              </a:rPr>
              <a:t>colleagues</a:t>
            </a:r>
            <a:endParaRPr lang="en-GB" sz="1800" smtClean="0">
              <a:solidFill>
                <a:prstClr val="black"/>
              </a:solidFill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6619925" y="3107399"/>
            <a:ext cx="2102595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0" smtClean="0">
                <a:solidFill>
                  <a:prstClr val="black"/>
                </a:solidFill>
              </a:rPr>
              <a:t>Complexity increases</a:t>
            </a:r>
          </a:p>
          <a:p>
            <a:pPr algn="ctr"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0" smtClean="0">
                <a:solidFill>
                  <a:prstClr val="black"/>
                </a:solidFill>
              </a:rPr>
              <a:t>Needs change faster</a:t>
            </a:r>
          </a:p>
          <a:p>
            <a:pPr algn="ctr"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0" smtClean="0">
                <a:solidFill>
                  <a:prstClr val="black"/>
                </a:solidFill>
              </a:rPr>
              <a:t>Knowledge is more spread</a:t>
            </a:r>
          </a:p>
          <a:p>
            <a:pPr algn="ctr"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0" smtClean="0"/>
              <a:t>Hierarchical model ?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6676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7" descr="Charles-Darwin-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292278"/>
            <a:ext cx="2041525" cy="1722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698751" y="1430152"/>
            <a:ext cx="62960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ＭＳ Ｐゴシック" pitchFamily="-107" charset="-128"/>
              </a:rPr>
              <a:t>“It is not the strongest of the species that survives,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ＭＳ Ｐゴシック" pitchFamily="-107" charset="-128"/>
              </a:rPr>
              <a:t>nor the most intelligent that survives.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ＭＳ Ｐゴシック" pitchFamily="-107" charset="-128"/>
              </a:rPr>
              <a:t>It is the one that is the most adaptable to change.“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pitchFamily="-107" charset="-128"/>
              </a:rPr>
              <a:t/>
            </a:r>
            <a:b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pitchFamily="-107" charset="-128"/>
              </a:rPr>
            </a:br>
            <a:endParaRPr lang="en-US" sz="1600" dirty="0" smtClean="0">
              <a:solidFill>
                <a:prstClr val="black"/>
              </a:solidFill>
              <a:latin typeface="Arial" charset="0"/>
              <a:ea typeface="ＭＳ Ｐゴシック" pitchFamily="-107" charset="-128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ＭＳ Ｐゴシック" pitchFamily="-107" charset="-128"/>
              </a:rPr>
              <a:t>Charles Darwin, 1809-1882</a:t>
            </a:r>
          </a:p>
        </p:txBody>
      </p:sp>
      <p:pic>
        <p:nvPicPr>
          <p:cNvPr id="101387" name="Picture 11" descr="din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323736"/>
            <a:ext cx="2397125" cy="1369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8" name="Picture 12" descr="Sabena_airlin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21320"/>
            <a:ext cx="2249488" cy="1371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9" name="Picture 13" descr="tank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4" y="3321320"/>
            <a:ext cx="2840037" cy="137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3"/>
          <p:cNvSpPr txBox="1">
            <a:spLocks/>
          </p:cNvSpPr>
          <p:nvPr/>
        </p:nvSpPr>
        <p:spPr>
          <a:xfrm>
            <a:off x="2752724" y="209093"/>
            <a:ext cx="6391275" cy="87021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How </a:t>
            </a:r>
            <a:r>
              <a:rPr lang="nl-BE" sz="3200" dirty="0" err="1" smtClean="0">
                <a:solidFill>
                  <a:schemeClr val="bg1"/>
                </a:solidFill>
              </a:rPr>
              <a:t>to</a:t>
            </a:r>
            <a:r>
              <a:rPr lang="nl-BE" sz="3200" dirty="0">
                <a:solidFill>
                  <a:schemeClr val="bg1"/>
                </a:solidFill>
              </a:rPr>
              <a:t> </a:t>
            </a:r>
            <a:r>
              <a:rPr lang="nl-BE" sz="3200" dirty="0" err="1" smtClean="0">
                <a:solidFill>
                  <a:schemeClr val="bg1"/>
                </a:solidFill>
              </a:rPr>
              <a:t>cope</a:t>
            </a:r>
            <a:r>
              <a:rPr lang="nl-BE" sz="3200" dirty="0" smtClean="0">
                <a:solidFill>
                  <a:schemeClr val="bg1"/>
                </a:solidFill>
              </a:rPr>
              <a:t> </a:t>
            </a:r>
            <a:r>
              <a:rPr lang="nl-BE" sz="3200" dirty="0" err="1" smtClean="0">
                <a:solidFill>
                  <a:schemeClr val="bg1"/>
                </a:solidFill>
              </a:rPr>
              <a:t>with</a:t>
            </a:r>
            <a:r>
              <a:rPr lang="nl-BE" sz="3200" dirty="0" smtClean="0">
                <a:solidFill>
                  <a:schemeClr val="bg1"/>
                </a:solidFill>
              </a:rPr>
              <a:t> change?</a:t>
            </a:r>
            <a:endParaRPr lang="nl-B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8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2752724" y="209093"/>
            <a:ext cx="6391275" cy="87021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nl-BE" sz="3200" dirty="0" err="1" smtClean="0">
                <a:solidFill>
                  <a:schemeClr val="bg1"/>
                </a:solidFill>
              </a:rPr>
              <a:t>Why</a:t>
            </a:r>
            <a:r>
              <a:rPr lang="nl-BE" sz="3200" dirty="0" smtClean="0">
                <a:solidFill>
                  <a:schemeClr val="bg1"/>
                </a:solidFill>
              </a:rPr>
              <a:t> </a:t>
            </a:r>
            <a:r>
              <a:rPr lang="nl-BE" sz="3200" dirty="0" err="1" smtClean="0">
                <a:solidFill>
                  <a:schemeClr val="bg1"/>
                </a:solidFill>
              </a:rPr>
              <a:t>TiA</a:t>
            </a:r>
            <a:r>
              <a:rPr lang="nl-BE" sz="3200" dirty="0" smtClean="0">
                <a:solidFill>
                  <a:schemeClr val="bg1"/>
                </a:solidFill>
              </a:rPr>
              <a:t> ?</a:t>
            </a:r>
            <a:endParaRPr lang="nl-BE" sz="3200" dirty="0">
              <a:solidFill>
                <a:schemeClr val="bg1"/>
              </a:solidFill>
            </a:endParaRPr>
          </a:p>
        </p:txBody>
      </p:sp>
      <p:pic>
        <p:nvPicPr>
          <p:cNvPr id="25603" name="Picture 7" descr="Mike_Ty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304924"/>
            <a:ext cx="2885730" cy="3279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4356100" y="1562761"/>
            <a:ext cx="43307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BE" sz="4000" b="1" i="1" dirty="0" smtClean="0">
                <a:solidFill>
                  <a:prstClr val="black"/>
                </a:solidFill>
              </a:rPr>
              <a:t>“</a:t>
            </a:r>
            <a:r>
              <a:rPr lang="nl-BE" sz="4000" b="1" i="1" dirty="0" err="1" smtClean="0">
                <a:solidFill>
                  <a:prstClr val="black"/>
                </a:solidFill>
              </a:rPr>
              <a:t>Everybody’s</a:t>
            </a:r>
            <a:r>
              <a:rPr lang="nl-BE" sz="4000" b="1" i="1" dirty="0" smtClean="0">
                <a:solidFill>
                  <a:prstClr val="black"/>
                </a:solidFill>
              </a:rPr>
              <a:t> </a:t>
            </a:r>
            <a:r>
              <a:rPr lang="nl-BE" sz="4000" b="1" i="1" dirty="0" err="1" smtClean="0">
                <a:solidFill>
                  <a:prstClr val="black"/>
                </a:solidFill>
              </a:rPr>
              <a:t>got</a:t>
            </a:r>
            <a:r>
              <a:rPr lang="nl-BE" sz="4000" b="1" i="1" dirty="0" smtClean="0">
                <a:solidFill>
                  <a:prstClr val="black"/>
                </a:solidFill>
              </a:rPr>
              <a:t> a </a:t>
            </a:r>
            <a:r>
              <a:rPr lang="nl-BE" sz="4000" b="1" i="1" dirty="0" err="1" smtClean="0">
                <a:solidFill>
                  <a:prstClr val="black"/>
                </a:solidFill>
              </a:rPr>
              <a:t>strategy</a:t>
            </a:r>
            <a:r>
              <a:rPr lang="nl-BE" sz="4000" b="1" i="1" dirty="0" smtClean="0">
                <a:solidFill>
                  <a:prstClr val="black"/>
                </a:solidFill>
              </a:rPr>
              <a:t>…</a:t>
            </a:r>
            <a:endParaRPr lang="nl-NL" sz="2000" b="1" dirty="0" smtClean="0">
              <a:solidFill>
                <a:prstClr val="black"/>
              </a:solidFill>
            </a:endParaRP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356100" y="3103766"/>
            <a:ext cx="43307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BE" sz="4000" b="1" i="1" smtClean="0">
                <a:solidFill>
                  <a:prstClr val="black"/>
                </a:solidFill>
              </a:rPr>
              <a:t>…Until they get hit!”</a:t>
            </a:r>
          </a:p>
        </p:txBody>
      </p:sp>
      <p:sp>
        <p:nvSpPr>
          <p:cNvPr id="25606" name="Text Box 12"/>
          <p:cNvSpPr txBox="1">
            <a:spLocks noChangeArrowheads="1"/>
          </p:cNvSpPr>
          <p:nvPr/>
        </p:nvSpPr>
        <p:spPr bwMode="auto">
          <a:xfrm>
            <a:off x="738188" y="4735418"/>
            <a:ext cx="4330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BE" sz="1800" b="1" dirty="0" smtClean="0">
                <a:solidFill>
                  <a:prstClr val="black"/>
                </a:solidFill>
              </a:rPr>
              <a:t>Mike Tyson, 23 aug 2008</a:t>
            </a:r>
            <a:endParaRPr lang="nl-NL" sz="18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7" descr="Neuzen in dezefdfe richting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6235331"/>
            <a:ext cx="4068762" cy="2031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14" descr="bug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0317"/>
            <a:ext cx="2243137" cy="1707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18" descr="ne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81" y="1170285"/>
            <a:ext cx="3308350" cy="1707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9" descr="sam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806" y="3101915"/>
            <a:ext cx="2127250" cy="1931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te-duu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21" y="1347498"/>
            <a:ext cx="2016125" cy="1405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crisi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30" y="3306624"/>
            <a:ext cx="1533525" cy="137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3"/>
          <p:cNvSpPr txBox="1">
            <a:spLocks/>
          </p:cNvSpPr>
          <p:nvPr/>
        </p:nvSpPr>
        <p:spPr>
          <a:xfrm>
            <a:off x="2752724" y="209093"/>
            <a:ext cx="6391275" cy="87021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nl-BE" sz="3200" dirty="0" smtClean="0">
                <a:solidFill>
                  <a:schemeClr val="bg1"/>
                </a:solidFill>
              </a:rPr>
              <a:t>Technology </a:t>
            </a:r>
            <a:r>
              <a:rPr lang="nl-BE" sz="3200" dirty="0" err="1" smtClean="0">
                <a:solidFill>
                  <a:schemeClr val="bg1"/>
                </a:solidFill>
              </a:rPr>
              <a:t>got</a:t>
            </a:r>
            <a:r>
              <a:rPr lang="nl-BE" sz="3200" dirty="0" smtClean="0">
                <a:solidFill>
                  <a:schemeClr val="bg1"/>
                </a:solidFill>
              </a:rPr>
              <a:t> hit, </a:t>
            </a:r>
            <a:r>
              <a:rPr lang="nl-BE" sz="3200" dirty="0" err="1" smtClean="0">
                <a:solidFill>
                  <a:schemeClr val="bg1"/>
                </a:solidFill>
              </a:rPr>
              <a:t>almost</a:t>
            </a:r>
            <a:r>
              <a:rPr lang="nl-BE" sz="3200" dirty="0" smtClean="0">
                <a:solidFill>
                  <a:schemeClr val="bg1"/>
                </a:solidFill>
              </a:rPr>
              <a:t> KO ?</a:t>
            </a:r>
            <a:endParaRPr lang="nl-B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3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9" descr="Meedenk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15" y="1879422"/>
            <a:ext cx="2362200" cy="270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0" descr="ide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4166153"/>
            <a:ext cx="1104900" cy="841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11" descr="Meedenk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2684395"/>
            <a:ext cx="2200275" cy="942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12" descr="participat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15" y="1444314"/>
            <a:ext cx="2533650" cy="10841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13" descr="meedenken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6" y="3263306"/>
            <a:ext cx="1425575" cy="1323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14" descr="meedenken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1444314"/>
            <a:ext cx="1143000" cy="8702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2752724" y="209093"/>
            <a:ext cx="6391275" cy="87021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nl-BE" sz="3200" dirty="0" err="1" smtClean="0">
                <a:solidFill>
                  <a:schemeClr val="bg1"/>
                </a:solidFill>
              </a:rPr>
              <a:t>TiA</a:t>
            </a:r>
            <a:r>
              <a:rPr lang="nl-BE" sz="3200" dirty="0" smtClean="0">
                <a:solidFill>
                  <a:schemeClr val="bg1"/>
                </a:solidFill>
              </a:rPr>
              <a:t> = </a:t>
            </a:r>
            <a:r>
              <a:rPr lang="nl-BE" sz="3200" dirty="0" err="1" smtClean="0">
                <a:solidFill>
                  <a:schemeClr val="bg1"/>
                </a:solidFill>
              </a:rPr>
              <a:t>everybody</a:t>
            </a:r>
            <a:r>
              <a:rPr lang="nl-BE" sz="3200" dirty="0" smtClean="0">
                <a:solidFill>
                  <a:schemeClr val="bg1"/>
                </a:solidFill>
              </a:rPr>
              <a:t> is </a:t>
            </a:r>
            <a:r>
              <a:rPr lang="nl-BE" sz="3200" dirty="0" err="1" smtClean="0">
                <a:solidFill>
                  <a:schemeClr val="bg1"/>
                </a:solidFill>
              </a:rPr>
              <a:t>involved</a:t>
            </a:r>
            <a:r>
              <a:rPr lang="nl-BE" sz="3200" dirty="0" smtClean="0">
                <a:solidFill>
                  <a:schemeClr val="bg1"/>
                </a:solidFill>
              </a:rPr>
              <a:t>!</a:t>
            </a:r>
            <a:endParaRPr lang="nl-B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19254</TotalTime>
  <Words>635</Words>
  <Application>Microsoft Office PowerPoint</Application>
  <PresentationFormat>Aangepast</PresentationFormat>
  <Paragraphs>118</Paragraphs>
  <Slides>18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Century Gothic</vt:lpstr>
      <vt:lpstr>Helvetica</vt:lpstr>
      <vt:lpstr>Wingdings</vt:lpstr>
      <vt:lpstr>2_Kantoorthema</vt:lpstr>
      <vt:lpstr>Beheersovereenkomst  2012-2016</vt:lpstr>
      <vt:lpstr>Quiz ? </vt:lpstr>
      <vt:lpstr>Quiz !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Björn Verdoodt</dc:creator>
  <cp:lastModifiedBy>Vincent Duthoit</cp:lastModifiedBy>
  <cp:revision>1109</cp:revision>
  <cp:lastPrinted>2012-09-03T11:23:38Z</cp:lastPrinted>
  <dcterms:created xsi:type="dcterms:W3CDTF">2012-06-24T19:42:48Z</dcterms:created>
  <dcterms:modified xsi:type="dcterms:W3CDTF">2013-06-24T07:31:31Z</dcterms:modified>
</cp:coreProperties>
</file>